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docProps/core.xml" ContentType="application/vnd.openxmlformats-package.core-properties+xml"/>
  <Override PartName="/customXml/itemProps5.xml" ContentType="application/vnd.openxmlformats-officedocument.customXmlProperties+xml"/>
  <Override PartName="/customXml/itemProps4.xml" ContentType="application/vnd.openxmlformats-officedocument.customXmlProperties+xml"/>
  <Override PartName="/customXml/itemProps6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4"/>
  </p:sldMasterIdLst>
  <p:notesMasterIdLst>
    <p:notesMasterId r:id="rId25"/>
  </p:notesMasterIdLst>
  <p:handoutMasterIdLst>
    <p:handoutMasterId r:id="rId26"/>
  </p:handoutMasterIdLst>
  <p:sldIdLst>
    <p:sldId id="554" r:id="rId5"/>
    <p:sldId id="634" r:id="rId6"/>
    <p:sldId id="635" r:id="rId7"/>
    <p:sldId id="636" r:id="rId8"/>
    <p:sldId id="638" r:id="rId9"/>
    <p:sldId id="637" r:id="rId10"/>
    <p:sldId id="639" r:id="rId11"/>
    <p:sldId id="640" r:id="rId12"/>
    <p:sldId id="641" r:id="rId13"/>
    <p:sldId id="646" r:id="rId14"/>
    <p:sldId id="647" r:id="rId15"/>
    <p:sldId id="648" r:id="rId16"/>
    <p:sldId id="649" r:id="rId17"/>
    <p:sldId id="651" r:id="rId18"/>
    <p:sldId id="650" r:id="rId19"/>
    <p:sldId id="642" r:id="rId20"/>
    <p:sldId id="652" r:id="rId21"/>
    <p:sldId id="602" r:id="rId22"/>
    <p:sldId id="584" r:id="rId23"/>
    <p:sldId id="585" r:id="rId24"/>
  </p:sldIdLst>
  <p:sldSz cx="9144000" cy="6858000" type="screen4x3"/>
  <p:notesSz cx="7104063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rsen ALP" initials="BA" lastIdx="1" clrIdx="0">
    <p:extLst>
      <p:ext uri="{19B8F6BF-5375-455C-9EA6-DF929625EA0E}">
        <p15:presenceInfo xmlns:p15="http://schemas.microsoft.com/office/powerpoint/2012/main" userId="S-1-5-21-2318635483-1605249295-4292957099-741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0066FF"/>
    <a:srgbClr val="0277FF"/>
    <a:srgbClr val="4193ED"/>
    <a:srgbClr val="2ACDF7"/>
    <a:srgbClr val="3A89DF"/>
    <a:srgbClr val="FFF400"/>
    <a:srgbClr val="7F735B"/>
    <a:srgbClr val="E79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1032" autoAdjust="0"/>
  </p:normalViewPr>
  <p:slideViewPr>
    <p:cSldViewPr snapToGrid="0">
      <p:cViewPr varScale="1">
        <p:scale>
          <a:sx n="97" d="100"/>
          <a:sy n="97" d="100"/>
        </p:scale>
        <p:origin x="169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109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customXml" Target="../customXml/item6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5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ustomXml" Target="../customXml/item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9202" cy="512304"/>
          </a:xfrm>
          <a:prstGeom prst="rect">
            <a:avLst/>
          </a:prstGeom>
        </p:spPr>
        <p:txBody>
          <a:bodyPr vert="horz" lIns="94737" tIns="47369" rIns="94737" bIns="47369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4" y="9722311"/>
            <a:ext cx="3079202" cy="512304"/>
          </a:xfrm>
          <a:prstGeom prst="rect">
            <a:avLst/>
          </a:prstGeom>
        </p:spPr>
        <p:txBody>
          <a:bodyPr vert="horz" lIns="94737" tIns="47369" rIns="94737" bIns="47369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4023207" y="9722311"/>
            <a:ext cx="3079202" cy="512304"/>
          </a:xfrm>
          <a:prstGeom prst="rect">
            <a:avLst/>
          </a:prstGeom>
        </p:spPr>
        <p:txBody>
          <a:bodyPr vert="horz" lIns="94737" tIns="47369" rIns="94737" bIns="47369" rtlCol="0" anchor="b"/>
          <a:lstStyle>
            <a:lvl1pPr algn="r">
              <a:defRPr sz="1200"/>
            </a:lvl1pPr>
          </a:lstStyle>
          <a:p>
            <a:fld id="{8D894FBE-9C84-43E7-B491-0F00DDA456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08012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4024005" y="9721112"/>
            <a:ext cx="3078427" cy="513507"/>
          </a:xfrm>
          <a:prstGeom prst="rect">
            <a:avLst/>
          </a:prstGeom>
        </p:spPr>
        <p:txBody>
          <a:bodyPr vert="horz" lIns="94737" tIns="47369" rIns="94737" bIns="47369" rtlCol="0" anchor="b"/>
          <a:lstStyle>
            <a:lvl1pPr algn="r">
              <a:defRPr sz="1200"/>
            </a:lvl1pPr>
          </a:lstStyle>
          <a:p>
            <a:fld id="{AFF1689C-16F8-451A-8D2F-68B7DC9ABFB8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8" name="Not Yer Tutucusu 7"/>
          <p:cNvSpPr>
            <a:spLocks noGrp="1"/>
          </p:cNvSpPr>
          <p:nvPr>
            <p:ph type="body" sz="quarter" idx="3"/>
          </p:nvPr>
        </p:nvSpPr>
        <p:spPr>
          <a:xfrm>
            <a:off x="134407" y="5441163"/>
            <a:ext cx="6835260" cy="4164894"/>
          </a:xfrm>
          <a:prstGeom prst="rect">
            <a:avLst/>
          </a:prstGeom>
        </p:spPr>
        <p:txBody>
          <a:bodyPr vert="horz" lIns="94737" tIns="47369" rIns="94737" bIns="47369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9" name="Slayt Görüntüsü Yer Tutucusu 8"/>
          <p:cNvSpPr>
            <a:spLocks noGrp="1" noRot="1" noChangeAspect="1"/>
          </p:cNvSpPr>
          <p:nvPr>
            <p:ph type="sldImg" idx="2"/>
          </p:nvPr>
        </p:nvSpPr>
        <p:spPr>
          <a:xfrm>
            <a:off x="182563" y="136525"/>
            <a:ext cx="6738937" cy="50530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37" tIns="47369" rIns="94737" bIns="47369" rtlCol="0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165156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just" defTabSz="914400" rtl="0" eaLnBrk="1" latinLnBrk="0" hangingPunct="1">
      <a:lnSpc>
        <a:spcPct val="150000"/>
      </a:lnSpc>
      <a:defRPr sz="14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1pPr>
    <a:lvl2pPr marL="457200" algn="just" defTabSz="914400" rtl="0" eaLnBrk="1" latinLnBrk="0" hangingPunct="1">
      <a:lnSpc>
        <a:spcPct val="150000"/>
      </a:lnSpc>
      <a:defRPr sz="14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2pPr>
    <a:lvl3pPr marL="914400" algn="just" defTabSz="914400" rtl="0" eaLnBrk="1" latinLnBrk="0" hangingPunct="1">
      <a:lnSpc>
        <a:spcPct val="150000"/>
      </a:lnSpc>
      <a:defRPr sz="14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3pPr>
    <a:lvl4pPr marL="1371600" algn="just" defTabSz="914400" rtl="0" eaLnBrk="1" latinLnBrk="0" hangingPunct="1">
      <a:lnSpc>
        <a:spcPct val="150000"/>
      </a:lnSpc>
      <a:defRPr sz="14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4pPr>
    <a:lvl5pPr marL="1828800" algn="just" defTabSz="914400" rtl="0" eaLnBrk="1" latinLnBrk="0" hangingPunct="1">
      <a:lnSpc>
        <a:spcPct val="150000"/>
      </a:lnSpc>
      <a:defRPr sz="14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1689C-16F8-451A-8D2F-68B7DC9ABFB8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86709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1689C-16F8-451A-8D2F-68B7DC9ABFB8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2430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1689C-16F8-451A-8D2F-68B7DC9ABFB8}" type="slidenum">
              <a:rPr lang="tr-TR" smtClean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47527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1689C-16F8-451A-8D2F-68B7DC9ABFB8}" type="slidenum">
              <a:rPr lang="tr-TR" smtClean="0"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99299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1689C-16F8-451A-8D2F-68B7DC9ABFB8}" type="slidenum">
              <a:rPr lang="tr-TR" smtClean="0"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49357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1689C-16F8-451A-8D2F-68B7DC9ABFB8}" type="slidenum">
              <a:rPr lang="tr-TR" smtClean="0"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35148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1689C-16F8-451A-8D2F-68B7DC9ABFB8}" type="slidenum">
              <a:rPr lang="tr-TR" smtClean="0"/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77196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1689C-16F8-451A-8D2F-68B7DC9ABFB8}" type="slidenum">
              <a:rPr lang="tr-TR" smtClean="0"/>
              <a:t>16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019501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1689C-16F8-451A-8D2F-68B7DC9ABFB8}" type="slidenum">
              <a:rPr lang="tr-TR" smtClean="0"/>
              <a:t>17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479437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82563" y="136525"/>
            <a:ext cx="6738937" cy="5053013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7440" fontAlgn="auto">
              <a:spcBef>
                <a:spcPts val="0"/>
              </a:spcBef>
              <a:spcAft>
                <a:spcPts val="0"/>
              </a:spcAft>
              <a:defRPr/>
            </a:pPr>
            <a:fld id="{7C0ED677-0B53-47CC-9172-230565BA32A3}" type="slidenum">
              <a:rPr lang="tr-TR">
                <a:solidFill>
                  <a:prstClr val="black"/>
                </a:solidFill>
                <a:latin typeface="Calibri" panose="020F0502020204030204"/>
                <a:cs typeface="+mn-cs"/>
              </a:rPr>
              <a:pPr defTabSz="477440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tr-TR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5254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1689C-16F8-451A-8D2F-68B7DC9ABFB8}" type="slidenum">
              <a:rPr lang="tr-TR" smtClean="0"/>
              <a:t>19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3248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1689C-16F8-451A-8D2F-68B7DC9ABFB8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136742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1689C-16F8-451A-8D2F-68B7DC9ABFB8}" type="slidenum">
              <a:rPr lang="tr-TR" smtClean="0"/>
              <a:t>20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24164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1689C-16F8-451A-8D2F-68B7DC9ABFB8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6398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1689C-16F8-451A-8D2F-68B7DC9ABFB8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14524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1689C-16F8-451A-8D2F-68B7DC9ABFB8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0724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1689C-16F8-451A-8D2F-68B7DC9ABFB8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49703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1689C-16F8-451A-8D2F-68B7DC9ABFB8}" type="slidenum">
              <a:rPr lang="tr-TR" smtClean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76918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1689C-16F8-451A-8D2F-68B7DC9ABFB8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1866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1689C-16F8-451A-8D2F-68B7DC9ABFB8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7902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tbaa_01\Desktop\eskizhavalimani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3802"/>
            <a:ext cx="9066169" cy="2508579"/>
          </a:xfrm>
          <a:prstGeom prst="rect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1900" y="1109337"/>
            <a:ext cx="6919816" cy="1475013"/>
          </a:xfrm>
          <a:effectLst/>
        </p:spPr>
        <p:txBody>
          <a:bodyPr anchor="b">
            <a:normAutofit/>
          </a:bodyPr>
          <a:lstStyle>
            <a:lvl1pPr>
              <a:defRPr sz="2800" b="1">
                <a:solidFill>
                  <a:srgbClr val="0070C0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1900" y="2584350"/>
            <a:ext cx="7556500" cy="1924150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3200" dirty="0">
                <a:solidFill>
                  <a:srgbClr val="C00000"/>
                </a:solidFill>
              </a:defRPr>
            </a:lvl1pPr>
          </a:lstStyle>
          <a:p>
            <a:pPr marL="0" lvl="0" indent="0" defTabSz="457200">
              <a:spcAft>
                <a:spcPts val="600"/>
              </a:spcAft>
              <a:buNone/>
            </a:pPr>
            <a:r>
              <a:rPr lang="tr-TR" dirty="0"/>
              <a:t>Asıl alt başlık stilini düzenlemek için tıklatın</a:t>
            </a:r>
            <a:endParaRPr lang="en-US" dirty="0"/>
          </a:p>
        </p:txBody>
      </p:sp>
      <p:sp>
        <p:nvSpPr>
          <p:cNvPr id="11" name="Slayt Numarası Yer Tutucusu 3"/>
          <p:cNvSpPr>
            <a:spLocks noGrp="1"/>
          </p:cNvSpPr>
          <p:nvPr>
            <p:ph type="sldNum" sz="quarter" idx="4"/>
          </p:nvPr>
        </p:nvSpPr>
        <p:spPr>
          <a:xfrm>
            <a:off x="4300118" y="6492875"/>
            <a:ext cx="540000" cy="365125"/>
          </a:xfrm>
          <a:prstGeom prst="rect">
            <a:avLst/>
          </a:prstGeom>
          <a:solidFill>
            <a:srgbClr val="4193ED"/>
          </a:solidFill>
          <a:effectLst>
            <a:softEdge rad="31750"/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none"/>
        </p:style>
        <p:txBody>
          <a:bodyPr/>
          <a:lstStyle>
            <a:lvl1pPr algn="ctr">
              <a:defRPr sz="1800" b="1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560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spect="1"/>
          </p:cNvSpPr>
          <p:nvPr userDrawn="1"/>
        </p:nvSpPr>
        <p:spPr>
          <a:xfrm>
            <a:off x="1291771" y="430669"/>
            <a:ext cx="6821716" cy="1109812"/>
          </a:xfrm>
          <a:prstGeom prst="rect">
            <a:avLst/>
          </a:prstGeom>
          <a:solidFill>
            <a:srgbClr val="3A89D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1771" y="487910"/>
            <a:ext cx="6821716" cy="995329"/>
          </a:xfrm>
          <a:effectLst/>
        </p:spPr>
        <p:txBody>
          <a:bodyPr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dirty="0"/>
              <a:t>Asıl Başlık Stili İçin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7" y="1685201"/>
            <a:ext cx="8272211" cy="4709441"/>
          </a:xfr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/>
            </a:lvl1pPr>
            <a:lvl2pPr marL="242994" indent="0" algn="just">
              <a:lnSpc>
                <a:spcPct val="150000"/>
              </a:lnSpc>
              <a:buNone/>
              <a:defRPr/>
            </a:lvl2pPr>
            <a:lvl3pPr marL="472489" indent="0" algn="just">
              <a:lnSpc>
                <a:spcPct val="150000"/>
              </a:lnSpc>
              <a:buNone/>
              <a:defRPr/>
            </a:lvl3pPr>
            <a:lvl4pPr marL="755981" indent="0" algn="just">
              <a:lnSpc>
                <a:spcPct val="150000"/>
              </a:lnSpc>
              <a:buNone/>
              <a:defRPr/>
            </a:lvl4pPr>
            <a:lvl5pPr marL="1025974" indent="0" algn="just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pic>
        <p:nvPicPr>
          <p:cNvPr id="13" name="Resim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7481" y="568272"/>
            <a:ext cx="830236" cy="837435"/>
          </a:xfrm>
          <a:prstGeom prst="rect">
            <a:avLst/>
          </a:prstGeom>
        </p:spPr>
      </p:pic>
      <p:sp>
        <p:nvSpPr>
          <p:cNvPr id="17" name="Slayt Numarası Yer Tutucusu 3"/>
          <p:cNvSpPr>
            <a:spLocks noGrp="1"/>
          </p:cNvSpPr>
          <p:nvPr>
            <p:ph type="sldNum" sz="quarter" idx="4"/>
          </p:nvPr>
        </p:nvSpPr>
        <p:spPr>
          <a:xfrm>
            <a:off x="4300118" y="6492875"/>
            <a:ext cx="540000" cy="365125"/>
          </a:xfrm>
          <a:prstGeom prst="rect">
            <a:avLst/>
          </a:prstGeom>
          <a:solidFill>
            <a:srgbClr val="4193ED"/>
          </a:solidFill>
          <a:effectLst>
            <a:softEdge rad="31750"/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none"/>
        </p:style>
        <p:txBody>
          <a:bodyPr/>
          <a:lstStyle>
            <a:lvl1pPr algn="ctr">
              <a:defRPr sz="1800" b="1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80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ayt Numarası Yer Tutucusu 3"/>
          <p:cNvSpPr>
            <a:spLocks noGrp="1"/>
          </p:cNvSpPr>
          <p:nvPr>
            <p:ph type="sldNum" sz="quarter" idx="4"/>
          </p:nvPr>
        </p:nvSpPr>
        <p:spPr>
          <a:xfrm>
            <a:off x="4300118" y="6492875"/>
            <a:ext cx="540000" cy="365125"/>
          </a:xfrm>
          <a:prstGeom prst="rect">
            <a:avLst/>
          </a:prstGeom>
          <a:solidFill>
            <a:srgbClr val="4193ED"/>
          </a:solidFill>
          <a:effectLst>
            <a:softEdge rad="31750"/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none"/>
        </p:style>
        <p:txBody>
          <a:bodyPr/>
          <a:lstStyle>
            <a:lvl1pPr algn="ctr">
              <a:defRPr sz="1800" b="1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90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5717" y="500404"/>
            <a:ext cx="7051764" cy="1011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2336003"/>
            <a:ext cx="8272212" cy="35227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4901" y="252485"/>
            <a:ext cx="2777490" cy="94997"/>
          </a:xfrm>
          <a:prstGeom prst="rect">
            <a:avLst/>
          </a:prstGeom>
          <a:solidFill>
            <a:srgbClr val="E015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031610" y="248923"/>
            <a:ext cx="2777490" cy="98554"/>
          </a:xfrm>
          <a:prstGeom prst="rect">
            <a:avLst/>
          </a:prstGeom>
          <a:solidFill>
            <a:srgbClr val="8889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181373" y="252480"/>
            <a:ext cx="2777490" cy="9144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Resim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0" y="461644"/>
            <a:ext cx="1053007" cy="1050693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17481" y="568272"/>
            <a:ext cx="830236" cy="837435"/>
          </a:xfrm>
          <a:prstGeom prst="rect">
            <a:avLst/>
          </a:prstGeom>
        </p:spPr>
      </p:pic>
      <p:sp>
        <p:nvSpPr>
          <p:cNvPr id="17" name="Slayt Numarası Yer Tutucusu 3"/>
          <p:cNvSpPr>
            <a:spLocks noGrp="1"/>
          </p:cNvSpPr>
          <p:nvPr>
            <p:ph type="sldNum" sz="quarter" idx="4"/>
          </p:nvPr>
        </p:nvSpPr>
        <p:spPr>
          <a:xfrm>
            <a:off x="4300118" y="6492875"/>
            <a:ext cx="540000" cy="365125"/>
          </a:xfrm>
          <a:prstGeom prst="rect">
            <a:avLst/>
          </a:prstGeom>
          <a:solidFill>
            <a:srgbClr val="4193ED"/>
          </a:solidFill>
          <a:effectLst>
            <a:softEdge rad="31750"/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none"/>
        </p:style>
        <p:txBody>
          <a:bodyPr/>
          <a:lstStyle>
            <a:lvl1pPr algn="ctr">
              <a:defRPr sz="1800" b="1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05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</p:sldLayoutIdLst>
  <p:hf hdr="0" ftr="0" dt="0"/>
  <p:txStyles>
    <p:titleStyle>
      <a:lvl1pPr algn="l" defTabSz="342892" rtl="0" eaLnBrk="1" latinLnBrk="0" hangingPunct="1">
        <a:spcBef>
          <a:spcPct val="0"/>
        </a:spcBef>
        <a:buNone/>
        <a:defRPr sz="2800" b="0" kern="1200" cap="none" baseline="0">
          <a:solidFill>
            <a:schemeClr val="bg1"/>
          </a:solidFill>
          <a:latin typeface="Palatino Linotype" panose="02040502050505030304" pitchFamily="18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9494" indent="-229494" algn="l" defTabSz="342892" rtl="0" eaLnBrk="1" latinLnBrk="0" hangingPunct="1">
        <a:spcBef>
          <a:spcPct val="20000"/>
        </a:spcBef>
        <a:spcAft>
          <a:spcPts val="450"/>
        </a:spcAft>
        <a:buClr>
          <a:srgbClr val="C00000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472488" indent="-229494" algn="l" defTabSz="342892" rtl="0" eaLnBrk="1" latinLnBrk="0" hangingPunct="1">
        <a:spcBef>
          <a:spcPct val="20000"/>
        </a:spcBef>
        <a:spcAft>
          <a:spcPts val="450"/>
        </a:spcAft>
        <a:buClr>
          <a:srgbClr val="C00000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674984" indent="-202495" algn="l" defTabSz="342892" rtl="0" eaLnBrk="1" latinLnBrk="0" hangingPunct="1">
        <a:spcBef>
          <a:spcPct val="20000"/>
        </a:spcBef>
        <a:spcAft>
          <a:spcPts val="450"/>
        </a:spcAft>
        <a:buClr>
          <a:srgbClr val="C00000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931477" indent="-175496" algn="l" defTabSz="342892" rtl="0" eaLnBrk="1" latinLnBrk="0" hangingPunct="1">
        <a:spcBef>
          <a:spcPct val="20000"/>
        </a:spcBef>
        <a:spcAft>
          <a:spcPts val="450"/>
        </a:spcAft>
        <a:buClr>
          <a:srgbClr val="C00000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1201470" indent="-175496" algn="l" defTabSz="342892" rtl="0" eaLnBrk="1" latinLnBrk="0" hangingPunct="1">
        <a:spcBef>
          <a:spcPct val="20000"/>
        </a:spcBef>
        <a:spcAft>
          <a:spcPts val="450"/>
        </a:spcAft>
        <a:buClr>
          <a:srgbClr val="C00000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1424965" indent="-171446" algn="l" defTabSz="342892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649959" indent="-171446" algn="l" defTabSz="342892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874954" indent="-171446" algn="l" defTabSz="342892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2099948" indent="-171446" algn="l" defTabSz="342892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dhmi.sccmonitoring@dhmi.gov.tr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0" dirty="0"/>
              <a:t>Ulaştırma ve Altyapı Bakanlığı</a:t>
            </a:r>
            <a:br>
              <a:rPr lang="tr-TR" dirty="0"/>
            </a:br>
            <a:r>
              <a:rPr lang="tr-TR" dirty="0"/>
              <a:t>DHMİ Genel Müdürlüğü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Havalimanları </a:t>
            </a:r>
            <a:r>
              <a:rPr lang="tr-TR" dirty="0" err="1"/>
              <a:t>Slot</a:t>
            </a:r>
            <a:r>
              <a:rPr lang="tr-TR" dirty="0"/>
              <a:t> Koordinasyon Merkezi (HSKM) Başmüdürlüğü</a:t>
            </a:r>
          </a:p>
        </p:txBody>
      </p:sp>
    </p:spTree>
    <p:extLst>
      <p:ext uri="{BB962C8B-B14F-4D97-AF65-F5344CB8AC3E}">
        <p14:creationId xmlns:p14="http://schemas.microsoft.com/office/powerpoint/2010/main" val="3968025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endParaRPr lang="tr-TR" dirty="0">
              <a:solidFill>
                <a:schemeClr val="tx1"/>
              </a:solidFill>
              <a:highlight>
                <a:srgbClr val="C0C0C0"/>
              </a:highligh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CCB622A2-ACB0-40FF-9642-BB41380DA567}"/>
              </a:ext>
            </a:extLst>
          </p:cNvPr>
          <p:cNvSpPr txBox="1"/>
          <p:nvPr/>
        </p:nvSpPr>
        <p:spPr>
          <a:xfrm>
            <a:off x="1699491" y="1727200"/>
            <a:ext cx="51585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dirty="0"/>
          </a:p>
        </p:txBody>
      </p:sp>
      <p:sp>
        <p:nvSpPr>
          <p:cNvPr id="7" name="Unvan 1">
            <a:extLst>
              <a:ext uri="{FF2B5EF4-FFF2-40B4-BE49-F238E27FC236}">
                <a16:creationId xmlns:a16="http://schemas.microsoft.com/office/drawing/2014/main" id="{D2C33DD2-90AE-46A0-8BF9-5EC0CF8691DF}"/>
              </a:ext>
            </a:extLst>
          </p:cNvPr>
          <p:cNvSpPr txBox="1">
            <a:spLocks/>
          </p:cNvSpPr>
          <p:nvPr/>
        </p:nvSpPr>
        <p:spPr>
          <a:xfrm>
            <a:off x="889260" y="243948"/>
            <a:ext cx="6821716" cy="148325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342892" rtl="0" eaLnBrk="1" latinLnBrk="0" hangingPunct="1">
              <a:spcBef>
                <a:spcPct val="0"/>
              </a:spcBef>
              <a:buNone/>
              <a:defRPr sz="2800" b="1" kern="1200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tr-TR" dirty="0">
                <a:highlight>
                  <a:srgbClr val="C0C0C0"/>
                </a:highlight>
              </a:rPr>
              <a:t>GIR</a:t>
            </a:r>
          </a:p>
          <a:p>
            <a:pPr algn="ctr" fontAlgn="auto">
              <a:spcAft>
                <a:spcPts val="0"/>
              </a:spcAft>
            </a:pPr>
            <a:r>
              <a:rPr lang="tr-TR" dirty="0">
                <a:highlight>
                  <a:srgbClr val="C0C0C0"/>
                </a:highlight>
              </a:rPr>
              <a:t>(General </a:t>
            </a:r>
            <a:r>
              <a:rPr lang="tr-TR" dirty="0" err="1">
                <a:highlight>
                  <a:srgbClr val="C0C0C0"/>
                </a:highlight>
              </a:rPr>
              <a:t>Aviation</a:t>
            </a:r>
            <a:r>
              <a:rPr lang="tr-TR" dirty="0">
                <a:highlight>
                  <a:srgbClr val="C0C0C0"/>
                </a:highlight>
              </a:rPr>
              <a:t> Information </a:t>
            </a:r>
            <a:r>
              <a:rPr lang="tr-TR" dirty="0" err="1">
                <a:highlight>
                  <a:srgbClr val="C0C0C0"/>
                </a:highlight>
              </a:rPr>
              <a:t>Request</a:t>
            </a:r>
            <a:r>
              <a:rPr lang="tr-TR" dirty="0">
                <a:highlight>
                  <a:srgbClr val="C0C0C0"/>
                </a:highlight>
              </a:rPr>
              <a:t>/</a:t>
            </a:r>
            <a:r>
              <a:rPr lang="tr-TR" dirty="0" err="1">
                <a:highlight>
                  <a:srgbClr val="C0C0C0"/>
                </a:highlight>
              </a:rPr>
              <a:t>Reply</a:t>
            </a:r>
            <a:r>
              <a:rPr lang="tr-TR" dirty="0">
                <a:highlight>
                  <a:srgbClr val="C0C0C0"/>
                </a:highlight>
              </a:rPr>
              <a:t>) Message</a:t>
            </a:r>
            <a:endParaRPr lang="tr-TR" dirty="0">
              <a:solidFill>
                <a:schemeClr val="tx1"/>
              </a:solidFill>
              <a:highlight>
                <a:srgbClr val="C0C0C0"/>
              </a:highlight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86AC5E5A-0F36-44AE-AFFC-4F59FAAA72F2}"/>
              </a:ext>
            </a:extLst>
          </p:cNvPr>
          <p:cNvSpPr txBox="1"/>
          <p:nvPr/>
        </p:nvSpPr>
        <p:spPr>
          <a:xfrm>
            <a:off x="428102" y="2151122"/>
            <a:ext cx="774403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800" dirty="0" err="1"/>
              <a:t>The</a:t>
            </a:r>
            <a:r>
              <a:rPr lang="tr-TR" sz="2800" dirty="0"/>
              <a:t> GIR </a:t>
            </a:r>
            <a:r>
              <a:rPr lang="tr-TR" sz="2800" dirty="0" err="1"/>
              <a:t>request</a:t>
            </a:r>
            <a:r>
              <a:rPr lang="tr-TR" sz="2800" dirty="0"/>
              <a:t> </a:t>
            </a:r>
            <a:r>
              <a:rPr lang="tr-TR" sz="2800" dirty="0" err="1"/>
              <a:t>for</a:t>
            </a:r>
            <a:r>
              <a:rPr lang="tr-TR" sz="2800" dirty="0"/>
              <a:t> a time </a:t>
            </a:r>
            <a:r>
              <a:rPr lang="tr-TR" sz="2800" dirty="0" err="1"/>
              <a:t>period</a:t>
            </a:r>
            <a:r>
              <a:rPr lang="tr-TR" sz="2800" dirty="0"/>
              <a:t> is </a:t>
            </a:r>
            <a:r>
              <a:rPr lang="tr-TR" sz="2800" dirty="0" err="1"/>
              <a:t>limited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</a:t>
            </a:r>
            <a:r>
              <a:rPr lang="tr-TR" sz="2800" dirty="0" err="1"/>
              <a:t>one</a:t>
            </a:r>
            <a:r>
              <a:rPr lang="tr-TR" sz="2800" dirty="0"/>
              <a:t> </a:t>
            </a:r>
            <a:r>
              <a:rPr lang="tr-TR" sz="2800" dirty="0" err="1"/>
              <a:t>day</a:t>
            </a:r>
            <a:r>
              <a:rPr lang="tr-TR" sz="2800" dirty="0"/>
              <a:t> </a:t>
            </a:r>
            <a:r>
              <a:rPr lang="tr-TR" sz="2800" dirty="0" err="1"/>
              <a:t>only</a:t>
            </a:r>
            <a:r>
              <a:rPr lang="tr-TR" sz="2800" dirty="0"/>
              <a:t>, a </a:t>
            </a:r>
            <a:r>
              <a:rPr lang="tr-TR" sz="2800" dirty="0" err="1"/>
              <a:t>range</a:t>
            </a:r>
            <a:r>
              <a:rPr lang="tr-TR" sz="2800" dirty="0"/>
              <a:t> of </a:t>
            </a:r>
            <a:r>
              <a:rPr lang="tr-TR" sz="2800" dirty="0" err="1"/>
              <a:t>dates</a:t>
            </a:r>
            <a:r>
              <a:rPr lang="tr-TR" sz="2800" dirty="0"/>
              <a:t> is not </a:t>
            </a:r>
            <a:r>
              <a:rPr lang="tr-TR" sz="2800" dirty="0" err="1"/>
              <a:t>permitted</a:t>
            </a:r>
            <a:r>
              <a:rPr lang="tr-TR" sz="28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tr-TR" sz="2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GIRs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include only the GA/BA flights held with aircraft registration (REG) and are shown with a generic two letter code GN. </a:t>
            </a:r>
            <a:endParaRPr lang="tr-TR" sz="28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endParaRPr lang="tr-TR" sz="18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endParaRPr lang="tr-TR" sz="18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endParaRPr lang="tr-TR" sz="18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endParaRPr lang="tr-TR" sz="18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5169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etails">
            <a:extLst>
              <a:ext uri="{FF2B5EF4-FFF2-40B4-BE49-F238E27FC236}">
                <a16:creationId xmlns:a16="http://schemas.microsoft.com/office/drawing/2014/main" id="{37BBE31F-4527-457F-B0B9-B1F7808D5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364"/>
            <a:ext cx="9144000" cy="695036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endParaRPr lang="tr-TR" dirty="0">
              <a:solidFill>
                <a:schemeClr val="tx1"/>
              </a:solidFill>
              <a:highlight>
                <a:srgbClr val="C0C0C0"/>
              </a:highligh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CCB622A2-ACB0-40FF-9642-BB41380DA567}"/>
              </a:ext>
            </a:extLst>
          </p:cNvPr>
          <p:cNvSpPr txBox="1"/>
          <p:nvPr/>
        </p:nvSpPr>
        <p:spPr>
          <a:xfrm>
            <a:off x="1699491" y="1727200"/>
            <a:ext cx="51585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dirty="0"/>
          </a:p>
        </p:txBody>
      </p:sp>
      <p:sp>
        <p:nvSpPr>
          <p:cNvPr id="7" name="Unvan 1">
            <a:extLst>
              <a:ext uri="{FF2B5EF4-FFF2-40B4-BE49-F238E27FC236}">
                <a16:creationId xmlns:a16="http://schemas.microsoft.com/office/drawing/2014/main" id="{D2C33DD2-90AE-46A0-8BF9-5EC0CF8691DF}"/>
              </a:ext>
            </a:extLst>
          </p:cNvPr>
          <p:cNvSpPr txBox="1">
            <a:spLocks/>
          </p:cNvSpPr>
          <p:nvPr/>
        </p:nvSpPr>
        <p:spPr>
          <a:xfrm>
            <a:off x="1444171" y="640310"/>
            <a:ext cx="6821716" cy="108689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342892" rtl="0" eaLnBrk="1" latinLnBrk="0" hangingPunct="1">
              <a:spcBef>
                <a:spcPct val="0"/>
              </a:spcBef>
              <a:buNone/>
              <a:defRPr sz="2800" b="1" kern="1200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endParaRPr lang="tr-TR" dirty="0">
              <a:solidFill>
                <a:schemeClr val="tx1"/>
              </a:solidFill>
              <a:highlight>
                <a:srgbClr val="C0C0C0"/>
              </a:highlight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86AC5E5A-0F36-44AE-AFFC-4F59FAAA72F2}"/>
              </a:ext>
            </a:extLst>
          </p:cNvPr>
          <p:cNvSpPr txBox="1"/>
          <p:nvPr/>
        </p:nvSpPr>
        <p:spPr>
          <a:xfrm>
            <a:off x="452582" y="640310"/>
            <a:ext cx="7660905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dirty="0">
                <a:solidFill>
                  <a:srgbClr val="000000"/>
                </a:solidFill>
                <a:latin typeface="Cambria" panose="02040503050406030204" pitchFamily="18" charset="0"/>
              </a:rPr>
              <a:t>GIR</a:t>
            </a:r>
          </a:p>
          <a:p>
            <a:r>
              <a:rPr lang="tr-TR" sz="1800" dirty="0">
                <a:solidFill>
                  <a:srgbClr val="000000"/>
                </a:solidFill>
                <a:latin typeface="Cambria" panose="02040503050406030204" pitchFamily="18" charset="0"/>
              </a:rPr>
              <a:t>/FLT</a:t>
            </a:r>
          </a:p>
          <a:p>
            <a:r>
              <a:rPr lang="tr-TR" sz="1800" dirty="0">
                <a:solidFill>
                  <a:srgbClr val="000000"/>
                </a:solidFill>
                <a:latin typeface="Cambria" panose="02040503050406030204" pitchFamily="18" charset="0"/>
              </a:rPr>
              <a:t>LPPT</a:t>
            </a:r>
          </a:p>
          <a:p>
            <a:r>
              <a:rPr lang="tr-TR" sz="1800" dirty="0">
                <a:solidFill>
                  <a:srgbClr val="000000"/>
                </a:solidFill>
                <a:latin typeface="Cambria" panose="02040503050406030204" pitchFamily="18" charset="0"/>
              </a:rPr>
              <a:t>QGN1215 GN1215 07MAY</a:t>
            </a:r>
          </a:p>
          <a:p>
            <a:r>
              <a:rPr lang="tr-TR" sz="1800" dirty="0">
                <a:solidFill>
                  <a:srgbClr val="000000"/>
                </a:solidFill>
                <a:latin typeface="Cambria" panose="02040503050406030204" pitchFamily="18" charset="0"/>
              </a:rPr>
              <a:t>SI</a:t>
            </a:r>
          </a:p>
          <a:p>
            <a:endParaRPr lang="tr-TR" sz="18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tr-TR" sz="1800" dirty="0">
                <a:solidFill>
                  <a:srgbClr val="000000"/>
                </a:solidFill>
                <a:latin typeface="Cambria" panose="02040503050406030204" pitchFamily="18" charset="0"/>
              </a:rPr>
              <a:t>GIR</a:t>
            </a:r>
          </a:p>
          <a:p>
            <a:r>
              <a:rPr lang="tr-TR" sz="1800" dirty="0">
                <a:solidFill>
                  <a:srgbClr val="000000"/>
                </a:solidFill>
                <a:latin typeface="Cambria" panose="02040503050406030204" pitchFamily="18" charset="0"/>
              </a:rPr>
              <a:t>/FLT</a:t>
            </a:r>
          </a:p>
          <a:p>
            <a:r>
              <a:rPr lang="tr-TR" sz="1800" dirty="0">
                <a:solidFill>
                  <a:srgbClr val="000000"/>
                </a:solidFill>
                <a:latin typeface="Cambria" panose="02040503050406030204" pitchFamily="18" charset="0"/>
              </a:rPr>
              <a:t>LPPT</a:t>
            </a:r>
          </a:p>
          <a:p>
            <a:r>
              <a:rPr lang="tr-TR" sz="1800" dirty="0">
                <a:solidFill>
                  <a:srgbClr val="000000"/>
                </a:solidFill>
                <a:latin typeface="Cambria" panose="02040503050406030204" pitchFamily="18" charset="0"/>
              </a:rPr>
              <a:t>HGN1215 GN1215 07MAY 012CL60 GLRB0130 0230EGGW DD/ RE.GLWDC/</a:t>
            </a:r>
          </a:p>
          <a:p>
            <a:r>
              <a:rPr lang="tr-TR" sz="1800" b="1" dirty="0">
                <a:solidFill>
                  <a:srgbClr val="FFFF00"/>
                </a:solidFill>
                <a:latin typeface="Cambria" panose="02040503050406030204" pitchFamily="18" charset="0"/>
              </a:rPr>
              <a:t>************************************************************************</a:t>
            </a:r>
          </a:p>
          <a:p>
            <a:r>
              <a:rPr lang="tr-TR" sz="1800" dirty="0">
                <a:solidFill>
                  <a:srgbClr val="000000"/>
                </a:solidFill>
                <a:latin typeface="Cambria" panose="02040503050406030204" pitchFamily="18" charset="0"/>
              </a:rPr>
              <a:t>GIR</a:t>
            </a:r>
          </a:p>
          <a:p>
            <a:r>
              <a:rPr lang="tr-TR" sz="1800" dirty="0">
                <a:solidFill>
                  <a:srgbClr val="000000"/>
                </a:solidFill>
                <a:latin typeface="Cambria" panose="02040503050406030204" pitchFamily="18" charset="0"/>
              </a:rPr>
              <a:t>/REG</a:t>
            </a:r>
          </a:p>
          <a:p>
            <a:r>
              <a:rPr lang="tr-TR" sz="1800" dirty="0">
                <a:solidFill>
                  <a:srgbClr val="000000"/>
                </a:solidFill>
                <a:latin typeface="Cambria" panose="02040503050406030204" pitchFamily="18" charset="0"/>
              </a:rPr>
              <a:t>LPPT</a:t>
            </a:r>
          </a:p>
          <a:p>
            <a:r>
              <a:rPr lang="tr-TR" sz="1800" dirty="0">
                <a:solidFill>
                  <a:srgbClr val="000000"/>
                </a:solidFill>
                <a:latin typeface="Cambria" panose="02040503050406030204" pitchFamily="18" charset="0"/>
              </a:rPr>
              <a:t>QGLWDC 07MAY</a:t>
            </a:r>
          </a:p>
          <a:p>
            <a:r>
              <a:rPr lang="tr-TR" sz="1800" dirty="0">
                <a:solidFill>
                  <a:srgbClr val="000000"/>
                </a:solidFill>
                <a:latin typeface="Cambria" panose="02040503050406030204" pitchFamily="18" charset="0"/>
              </a:rPr>
              <a:t>SI</a:t>
            </a:r>
          </a:p>
          <a:p>
            <a:endParaRPr lang="tr-TR" sz="18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tr-TR" sz="1800" dirty="0">
                <a:solidFill>
                  <a:srgbClr val="000000"/>
                </a:solidFill>
                <a:latin typeface="Cambria" panose="02040503050406030204" pitchFamily="18" charset="0"/>
              </a:rPr>
              <a:t>GIR</a:t>
            </a:r>
          </a:p>
          <a:p>
            <a:r>
              <a:rPr lang="tr-TR" sz="1800" dirty="0">
                <a:solidFill>
                  <a:srgbClr val="000000"/>
                </a:solidFill>
                <a:latin typeface="Cambria" panose="02040503050406030204" pitchFamily="18" charset="0"/>
              </a:rPr>
              <a:t>/FLT</a:t>
            </a:r>
          </a:p>
          <a:p>
            <a:r>
              <a:rPr lang="tr-TR" sz="1800" dirty="0">
                <a:solidFill>
                  <a:srgbClr val="000000"/>
                </a:solidFill>
                <a:latin typeface="Cambria" panose="02040503050406030204" pitchFamily="18" charset="0"/>
              </a:rPr>
              <a:t>LPPT</a:t>
            </a:r>
          </a:p>
          <a:p>
            <a:r>
              <a:rPr lang="tr-TR" sz="1800" dirty="0">
                <a:solidFill>
                  <a:srgbClr val="000000"/>
                </a:solidFill>
                <a:latin typeface="Cambria" panose="02040503050406030204" pitchFamily="18" charset="0"/>
              </a:rPr>
              <a:t>HGLWDC 07MAY 012CL60 GLRB0130 0230EGGW DD</a:t>
            </a:r>
          </a:p>
          <a:p>
            <a:endParaRPr lang="tr-TR" sz="18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endParaRPr lang="tr-TR" sz="18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97828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endParaRPr lang="tr-TR" dirty="0">
              <a:solidFill>
                <a:schemeClr val="tx1"/>
              </a:solidFill>
              <a:highlight>
                <a:srgbClr val="C0C0C0"/>
              </a:highligh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CCB622A2-ACB0-40FF-9642-BB41380DA567}"/>
              </a:ext>
            </a:extLst>
          </p:cNvPr>
          <p:cNvSpPr txBox="1"/>
          <p:nvPr/>
        </p:nvSpPr>
        <p:spPr>
          <a:xfrm>
            <a:off x="1699491" y="1727200"/>
            <a:ext cx="51585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dirty="0"/>
          </a:p>
        </p:txBody>
      </p:sp>
      <p:sp>
        <p:nvSpPr>
          <p:cNvPr id="7" name="Unvan 1">
            <a:extLst>
              <a:ext uri="{FF2B5EF4-FFF2-40B4-BE49-F238E27FC236}">
                <a16:creationId xmlns:a16="http://schemas.microsoft.com/office/drawing/2014/main" id="{D2C33DD2-90AE-46A0-8BF9-5EC0CF8691DF}"/>
              </a:ext>
            </a:extLst>
          </p:cNvPr>
          <p:cNvSpPr txBox="1">
            <a:spLocks/>
          </p:cNvSpPr>
          <p:nvPr/>
        </p:nvSpPr>
        <p:spPr>
          <a:xfrm>
            <a:off x="889260" y="243948"/>
            <a:ext cx="6821716" cy="148325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342892" rtl="0" eaLnBrk="1" latinLnBrk="0" hangingPunct="1">
              <a:spcBef>
                <a:spcPct val="0"/>
              </a:spcBef>
              <a:buNone/>
              <a:defRPr sz="2800" b="1" kern="1200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endParaRPr lang="tr-TR" dirty="0">
              <a:solidFill>
                <a:schemeClr val="tx1"/>
              </a:solidFill>
              <a:highlight>
                <a:srgbClr val="C0C0C0"/>
              </a:highlight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86AC5E5A-0F36-44AE-AFFC-4F59FAAA72F2}"/>
              </a:ext>
            </a:extLst>
          </p:cNvPr>
          <p:cNvSpPr txBox="1"/>
          <p:nvPr/>
        </p:nvSpPr>
        <p:spPr>
          <a:xfrm>
            <a:off x="428101" y="3176274"/>
            <a:ext cx="7744032" cy="3499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Note</a:t>
            </a:r>
            <a:r>
              <a:rPr lang="tr-TR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Generic</a:t>
            </a:r>
            <a:r>
              <a:rPr lang="tr-T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Code</a:t>
            </a:r>
            <a:r>
              <a:rPr lang="tr-T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tr-T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carrier</a:t>
            </a:r>
            <a:r>
              <a:rPr lang="tr-T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code</a:t>
            </a:r>
            <a:r>
              <a:rPr lang="tr-T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is- </a:t>
            </a:r>
            <a:r>
              <a:rPr lang="tr-TR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Generic</a:t>
            </a:r>
            <a:r>
              <a:rPr lang="tr-T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Code</a:t>
            </a:r>
            <a:r>
              <a:rPr lang="tr-T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tr-T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General </a:t>
            </a:r>
            <a:r>
              <a:rPr lang="tr-T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aviation</a:t>
            </a:r>
            <a:r>
              <a:rPr lang="tr-T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aircraft</a:t>
            </a:r>
            <a:r>
              <a:rPr lang="tr-T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is- </a:t>
            </a:r>
            <a:r>
              <a:rPr lang="tr-TR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Generic</a:t>
            </a:r>
            <a:r>
              <a:rPr lang="tr-T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Code</a:t>
            </a:r>
            <a:r>
              <a:rPr lang="tr-T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tr-T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Airports</a:t>
            </a:r>
            <a:r>
              <a:rPr lang="tr-T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is- </a:t>
            </a:r>
            <a:r>
              <a:rPr lang="tr-TR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XUD</a:t>
            </a:r>
          </a:p>
          <a:p>
            <a:endParaRPr lang="tr-TR" sz="18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endParaRPr lang="tr-TR" sz="18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endParaRPr lang="tr-TR" sz="18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endParaRPr lang="tr-TR" sz="1800" dirty="0"/>
          </a:p>
          <a:p>
            <a:endParaRPr lang="tr-TR" dirty="0"/>
          </a:p>
        </p:txBody>
      </p:sp>
      <p:pic>
        <p:nvPicPr>
          <p:cNvPr id="8194" name="Picture 2" descr="Stratospheric safety standards: How aviation could steer regulation of AI  in health | MIT News | Massachusetts Institute of Technology">
            <a:extLst>
              <a:ext uri="{FF2B5EF4-FFF2-40B4-BE49-F238E27FC236}">
                <a16:creationId xmlns:a16="http://schemas.microsoft.com/office/drawing/2014/main" id="{05984379-2585-4F4A-B5F4-4A8AE713F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259" y="88548"/>
            <a:ext cx="4821717" cy="260847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218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endParaRPr lang="tr-TR" dirty="0">
              <a:solidFill>
                <a:schemeClr val="tx1"/>
              </a:solidFill>
              <a:highlight>
                <a:srgbClr val="C0C0C0"/>
              </a:highligh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CCB622A2-ACB0-40FF-9642-BB41380DA567}"/>
              </a:ext>
            </a:extLst>
          </p:cNvPr>
          <p:cNvSpPr txBox="1"/>
          <p:nvPr/>
        </p:nvSpPr>
        <p:spPr>
          <a:xfrm>
            <a:off x="1699491" y="1727200"/>
            <a:ext cx="51585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dirty="0"/>
          </a:p>
        </p:txBody>
      </p:sp>
      <p:sp>
        <p:nvSpPr>
          <p:cNvPr id="7" name="Unvan 1">
            <a:extLst>
              <a:ext uri="{FF2B5EF4-FFF2-40B4-BE49-F238E27FC236}">
                <a16:creationId xmlns:a16="http://schemas.microsoft.com/office/drawing/2014/main" id="{D2C33DD2-90AE-46A0-8BF9-5EC0CF8691DF}"/>
              </a:ext>
            </a:extLst>
          </p:cNvPr>
          <p:cNvSpPr txBox="1">
            <a:spLocks/>
          </p:cNvSpPr>
          <p:nvPr/>
        </p:nvSpPr>
        <p:spPr>
          <a:xfrm>
            <a:off x="889260" y="243948"/>
            <a:ext cx="6821716" cy="148325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342892" rtl="0" eaLnBrk="1" latinLnBrk="0" hangingPunct="1">
              <a:spcBef>
                <a:spcPct val="0"/>
              </a:spcBef>
              <a:buNone/>
              <a:defRPr sz="2800" b="1" kern="1200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tr-TR" sz="2000" i="1" dirty="0">
                <a:solidFill>
                  <a:schemeClr val="accent2"/>
                </a:solidFill>
                <a:highlight>
                  <a:srgbClr val="C0C0C0"/>
                </a:highlight>
              </a:rPr>
              <a:t>Message </a:t>
            </a:r>
            <a:r>
              <a:rPr lang="tr-TR" sz="2000" i="1" dirty="0" err="1">
                <a:solidFill>
                  <a:schemeClr val="accent2"/>
                </a:solidFill>
                <a:highlight>
                  <a:srgbClr val="C0C0C0"/>
                </a:highlight>
              </a:rPr>
              <a:t>type</a:t>
            </a:r>
            <a:r>
              <a:rPr lang="tr-TR" sz="2000" i="1" dirty="0">
                <a:solidFill>
                  <a:schemeClr val="accent2"/>
                </a:solidFill>
                <a:highlight>
                  <a:srgbClr val="C0C0C0"/>
                </a:highlight>
              </a:rPr>
              <a:t> </a:t>
            </a:r>
            <a:r>
              <a:rPr lang="tr-TR" sz="2000" i="1" dirty="0" err="1">
                <a:solidFill>
                  <a:schemeClr val="accent2"/>
                </a:solidFill>
                <a:highlight>
                  <a:srgbClr val="C0C0C0"/>
                </a:highlight>
              </a:rPr>
              <a:t>for</a:t>
            </a:r>
            <a:r>
              <a:rPr lang="tr-TR" sz="2000" i="1" dirty="0">
                <a:solidFill>
                  <a:schemeClr val="accent2"/>
                </a:solidFill>
                <a:highlight>
                  <a:srgbClr val="C0C0C0"/>
                </a:highlight>
              </a:rPr>
              <a:t> </a:t>
            </a:r>
            <a:r>
              <a:rPr lang="tr-TR" sz="2000" i="1" dirty="0" err="1">
                <a:solidFill>
                  <a:schemeClr val="accent2"/>
                </a:solidFill>
                <a:highlight>
                  <a:srgbClr val="C0C0C0"/>
                </a:highlight>
              </a:rPr>
              <a:t>operation</a:t>
            </a:r>
            <a:r>
              <a:rPr lang="tr-TR" sz="2000" i="1" dirty="0">
                <a:solidFill>
                  <a:schemeClr val="accent2"/>
                </a:solidFill>
                <a:highlight>
                  <a:srgbClr val="C0C0C0"/>
                </a:highlight>
              </a:rPr>
              <a:t> </a:t>
            </a:r>
            <a:r>
              <a:rPr lang="tr-TR" sz="2000" i="1" dirty="0" err="1">
                <a:solidFill>
                  <a:schemeClr val="accent2"/>
                </a:solidFill>
                <a:highlight>
                  <a:srgbClr val="C0C0C0"/>
                </a:highlight>
              </a:rPr>
              <a:t>under</a:t>
            </a:r>
            <a:r>
              <a:rPr lang="tr-TR" sz="2000" i="1" dirty="0">
                <a:solidFill>
                  <a:schemeClr val="accent2"/>
                </a:solidFill>
                <a:highlight>
                  <a:srgbClr val="C0C0C0"/>
                </a:highlight>
              </a:rPr>
              <a:t> </a:t>
            </a:r>
            <a:r>
              <a:rPr lang="tr-TR" sz="2000" i="1" dirty="0" err="1">
                <a:solidFill>
                  <a:schemeClr val="accent2"/>
                </a:solidFill>
                <a:highlight>
                  <a:srgbClr val="C0C0C0"/>
                </a:highlight>
              </a:rPr>
              <a:t>registration</a:t>
            </a:r>
            <a:r>
              <a:rPr lang="tr-TR" sz="2000" i="1" dirty="0">
                <a:solidFill>
                  <a:schemeClr val="accent2"/>
                </a:solidFill>
                <a:highlight>
                  <a:srgbClr val="C0C0C0"/>
                </a:highlight>
              </a:rPr>
              <a:t> </a:t>
            </a:r>
            <a:r>
              <a:rPr lang="tr-TR" sz="2000" i="1" dirty="0" err="1">
                <a:solidFill>
                  <a:schemeClr val="accent2"/>
                </a:solidFill>
                <a:highlight>
                  <a:srgbClr val="C0C0C0"/>
                </a:highlight>
              </a:rPr>
              <a:t>and</a:t>
            </a:r>
            <a:r>
              <a:rPr lang="tr-TR" sz="2000" i="1" dirty="0">
                <a:solidFill>
                  <a:schemeClr val="accent2"/>
                </a:solidFill>
                <a:highlight>
                  <a:srgbClr val="C0C0C0"/>
                </a:highlight>
              </a:rPr>
              <a:t> </a:t>
            </a:r>
            <a:r>
              <a:rPr lang="tr-TR" sz="2000" i="1" dirty="0" err="1">
                <a:solidFill>
                  <a:schemeClr val="accent2"/>
                </a:solidFill>
                <a:highlight>
                  <a:srgbClr val="C0C0C0"/>
                </a:highlight>
              </a:rPr>
              <a:t>domestic</a:t>
            </a:r>
            <a:r>
              <a:rPr lang="tr-TR" sz="2000" i="1" dirty="0">
                <a:solidFill>
                  <a:schemeClr val="accent2"/>
                </a:solidFill>
                <a:highlight>
                  <a:srgbClr val="C0C0C0"/>
                </a:highlight>
              </a:rPr>
              <a:t> </a:t>
            </a:r>
            <a:r>
              <a:rPr lang="tr-TR" sz="2000" i="1" dirty="0" err="1">
                <a:solidFill>
                  <a:schemeClr val="accent2"/>
                </a:solidFill>
                <a:highlight>
                  <a:srgbClr val="C0C0C0"/>
                </a:highlight>
              </a:rPr>
              <a:t>flight</a:t>
            </a:r>
            <a:r>
              <a:rPr lang="tr-TR" sz="2000" i="1" dirty="0">
                <a:solidFill>
                  <a:schemeClr val="accent2"/>
                </a:solidFill>
                <a:highlight>
                  <a:srgbClr val="C0C0C0"/>
                </a:highlight>
              </a:rPr>
              <a:t> </a:t>
            </a:r>
            <a:r>
              <a:rPr lang="tr-TR" sz="2000" i="1" dirty="0" err="1">
                <a:solidFill>
                  <a:schemeClr val="accent2"/>
                </a:solidFill>
                <a:highlight>
                  <a:srgbClr val="C0C0C0"/>
                </a:highlight>
              </a:rPr>
              <a:t>to</a:t>
            </a:r>
            <a:r>
              <a:rPr lang="tr-TR" sz="2000" i="1" dirty="0">
                <a:solidFill>
                  <a:schemeClr val="accent2"/>
                </a:solidFill>
                <a:highlight>
                  <a:srgbClr val="C0C0C0"/>
                </a:highlight>
              </a:rPr>
              <a:t> </a:t>
            </a:r>
            <a:r>
              <a:rPr lang="tr-TR" sz="2000" i="1" dirty="0" err="1">
                <a:solidFill>
                  <a:schemeClr val="accent2"/>
                </a:solidFill>
                <a:highlight>
                  <a:srgbClr val="C0C0C0"/>
                </a:highlight>
              </a:rPr>
              <a:t>two</a:t>
            </a:r>
            <a:r>
              <a:rPr lang="tr-TR" sz="2000" i="1" dirty="0">
                <a:solidFill>
                  <a:schemeClr val="accent2"/>
                </a:solidFill>
                <a:highlight>
                  <a:srgbClr val="C0C0C0"/>
                </a:highlight>
              </a:rPr>
              <a:t> </a:t>
            </a:r>
            <a:r>
              <a:rPr lang="tr-TR" sz="2000" i="1" dirty="0" err="1">
                <a:solidFill>
                  <a:schemeClr val="accent2"/>
                </a:solidFill>
                <a:highlight>
                  <a:srgbClr val="C0C0C0"/>
                </a:highlight>
              </a:rPr>
              <a:t>level</a:t>
            </a:r>
            <a:r>
              <a:rPr lang="tr-TR" sz="2000" i="1" dirty="0">
                <a:solidFill>
                  <a:schemeClr val="accent2"/>
                </a:solidFill>
                <a:highlight>
                  <a:srgbClr val="C0C0C0"/>
                </a:highlight>
              </a:rPr>
              <a:t> 3 </a:t>
            </a:r>
            <a:r>
              <a:rPr lang="tr-TR" sz="2000" i="1" dirty="0" err="1">
                <a:solidFill>
                  <a:schemeClr val="accent2"/>
                </a:solidFill>
                <a:highlight>
                  <a:srgbClr val="C0C0C0"/>
                </a:highlight>
              </a:rPr>
              <a:t>airports</a:t>
            </a:r>
            <a:r>
              <a:rPr lang="tr-TR" sz="2000" i="1" dirty="0">
                <a:solidFill>
                  <a:schemeClr val="accent2"/>
                </a:solidFill>
                <a:highlight>
                  <a:srgbClr val="C0C0C0"/>
                </a:highlight>
              </a:rPr>
              <a:t>;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86AC5E5A-0F36-44AE-AFFC-4F59FAAA72F2}"/>
              </a:ext>
            </a:extLst>
          </p:cNvPr>
          <p:cNvSpPr txBox="1"/>
          <p:nvPr/>
        </p:nvSpPr>
        <p:spPr>
          <a:xfrm>
            <a:off x="428102" y="2151122"/>
            <a:ext cx="7744032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dirty="0">
                <a:solidFill>
                  <a:srgbClr val="000000"/>
                </a:solidFill>
                <a:latin typeface="Cambria" panose="02040503050406030204" pitchFamily="18" charset="0"/>
              </a:rPr>
              <a:t>GCR</a:t>
            </a:r>
          </a:p>
          <a:p>
            <a:r>
              <a:rPr lang="tr-TR" sz="1800" dirty="0">
                <a:solidFill>
                  <a:srgbClr val="000000"/>
                </a:solidFill>
                <a:latin typeface="Cambria" panose="02040503050406030204" pitchFamily="18" charset="0"/>
              </a:rPr>
              <a:t>/REG</a:t>
            </a:r>
          </a:p>
          <a:p>
            <a:r>
              <a:rPr lang="tr-TR" sz="1800" dirty="0">
                <a:solidFill>
                  <a:srgbClr val="000000"/>
                </a:solidFill>
                <a:latin typeface="Cambria" panose="02040503050406030204" pitchFamily="18" charset="0"/>
              </a:rPr>
              <a:t>EDDF</a:t>
            </a:r>
          </a:p>
          <a:p>
            <a:r>
              <a:rPr lang="tr-TR" sz="1800" dirty="0">
                <a:solidFill>
                  <a:srgbClr val="000000"/>
                </a:solidFill>
                <a:latin typeface="Cambria" panose="02040503050406030204" pitchFamily="18" charset="0"/>
              </a:rPr>
              <a:t>N HBIEV 08JUN 010G159 0900EDDM D</a:t>
            </a:r>
          </a:p>
          <a:p>
            <a:r>
              <a:rPr lang="tr-TR" sz="1800" dirty="0">
                <a:solidFill>
                  <a:srgbClr val="000000"/>
                </a:solidFill>
                <a:latin typeface="Cambria" panose="02040503050406030204" pitchFamily="18" charset="0"/>
              </a:rPr>
              <a:t>EDDM</a:t>
            </a:r>
          </a:p>
          <a:p>
            <a:r>
              <a:rPr lang="tr-TR" sz="1800" dirty="0">
                <a:solidFill>
                  <a:srgbClr val="000000"/>
                </a:solidFill>
                <a:latin typeface="Cambria" panose="02040503050406030204" pitchFamily="18" charset="0"/>
              </a:rPr>
              <a:t>NHBIEV 08JUN 010G159 EDDF 1000 D</a:t>
            </a:r>
          </a:p>
          <a:p>
            <a:r>
              <a:rPr lang="tr-TR" sz="1800" dirty="0">
                <a:solidFill>
                  <a:srgbClr val="000000"/>
                </a:solidFill>
                <a:latin typeface="Cambria" panose="02040503050406030204" pitchFamily="18" charset="0"/>
              </a:rPr>
              <a:t>SI</a:t>
            </a:r>
          </a:p>
          <a:p>
            <a:endParaRPr lang="tr-TR" sz="18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tr-TR" sz="1800" dirty="0">
                <a:solidFill>
                  <a:srgbClr val="000000"/>
                </a:solidFill>
                <a:latin typeface="Cambria" panose="02040503050406030204" pitchFamily="18" charset="0"/>
              </a:rPr>
              <a:t>GCR</a:t>
            </a:r>
          </a:p>
          <a:p>
            <a:r>
              <a:rPr lang="tr-TR" sz="1800" dirty="0">
                <a:solidFill>
                  <a:srgbClr val="000000"/>
                </a:solidFill>
                <a:latin typeface="Cambria" panose="02040503050406030204" pitchFamily="18" charset="0"/>
              </a:rPr>
              <a:t>/FLT</a:t>
            </a:r>
          </a:p>
          <a:p>
            <a:r>
              <a:rPr lang="tr-TR" sz="1800" dirty="0">
                <a:solidFill>
                  <a:srgbClr val="000000"/>
                </a:solidFill>
                <a:latin typeface="Cambria" panose="02040503050406030204" pitchFamily="18" charset="0"/>
              </a:rPr>
              <a:t>EDDF</a:t>
            </a:r>
          </a:p>
          <a:p>
            <a:r>
              <a:rPr lang="tr-TR" sz="1800" dirty="0">
                <a:solidFill>
                  <a:srgbClr val="000000"/>
                </a:solidFill>
                <a:latin typeface="Cambria" panose="02040503050406030204" pitchFamily="18" charset="0"/>
              </a:rPr>
              <a:t>N ABC123 08JUN 010G159 0900EDDM D</a:t>
            </a:r>
          </a:p>
          <a:p>
            <a:r>
              <a:rPr lang="tr-TR" sz="1800" dirty="0">
                <a:solidFill>
                  <a:srgbClr val="000000"/>
                </a:solidFill>
                <a:latin typeface="Cambria" panose="02040503050406030204" pitchFamily="18" charset="0"/>
              </a:rPr>
              <a:t>EDDM</a:t>
            </a:r>
          </a:p>
          <a:p>
            <a:r>
              <a:rPr lang="tr-TR" sz="1800" dirty="0">
                <a:solidFill>
                  <a:srgbClr val="000000"/>
                </a:solidFill>
                <a:latin typeface="Cambria" panose="02040503050406030204" pitchFamily="18" charset="0"/>
              </a:rPr>
              <a:t>NABC 08JUN 010G159 EDDF1000 D</a:t>
            </a:r>
          </a:p>
          <a:p>
            <a:r>
              <a:rPr lang="tr-TR" sz="1800" dirty="0">
                <a:solidFill>
                  <a:srgbClr val="000000"/>
                </a:solidFill>
                <a:latin typeface="Cambria" panose="02040503050406030204" pitchFamily="18" charset="0"/>
              </a:rPr>
              <a:t>SI </a:t>
            </a:r>
          </a:p>
          <a:p>
            <a:endParaRPr lang="tr-TR" sz="18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endParaRPr lang="tr-TR" sz="18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endParaRPr lang="tr-TR" sz="18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endParaRPr lang="tr-TR" sz="1800" dirty="0"/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0D2AEE4-6A3D-4BB0-B815-AE1788082D3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6121599" y="3751322"/>
            <a:ext cx="2771775" cy="164782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67EC5BB-20E4-44F5-86D1-D435F33E732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6121599" y="2151122"/>
            <a:ext cx="2857500" cy="16002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51670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0A773516-8FD6-4FA7-81D5-0574377BE5E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35626" y="0"/>
            <a:ext cx="2335290" cy="1307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16191BA6-4A08-458E-AAA0-19E982C2F11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7055" y="0"/>
            <a:ext cx="2725457" cy="473069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endParaRPr lang="tr-TR" dirty="0">
              <a:solidFill>
                <a:schemeClr val="tx1"/>
              </a:solidFill>
              <a:highlight>
                <a:srgbClr val="C0C0C0"/>
              </a:highligh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CCB622A2-ACB0-40FF-9642-BB41380DA567}"/>
              </a:ext>
            </a:extLst>
          </p:cNvPr>
          <p:cNvSpPr txBox="1"/>
          <p:nvPr/>
        </p:nvSpPr>
        <p:spPr>
          <a:xfrm>
            <a:off x="1699491" y="1727200"/>
            <a:ext cx="51585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dirty="0"/>
          </a:p>
        </p:txBody>
      </p:sp>
      <p:sp>
        <p:nvSpPr>
          <p:cNvPr id="7" name="Unvan 1">
            <a:extLst>
              <a:ext uri="{FF2B5EF4-FFF2-40B4-BE49-F238E27FC236}">
                <a16:creationId xmlns:a16="http://schemas.microsoft.com/office/drawing/2014/main" id="{D2C33DD2-90AE-46A0-8BF9-5EC0CF8691DF}"/>
              </a:ext>
            </a:extLst>
          </p:cNvPr>
          <p:cNvSpPr txBox="1">
            <a:spLocks/>
          </p:cNvSpPr>
          <p:nvPr/>
        </p:nvSpPr>
        <p:spPr>
          <a:xfrm>
            <a:off x="889260" y="243948"/>
            <a:ext cx="6821716" cy="148325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342892" rtl="0" eaLnBrk="1" latinLnBrk="0" hangingPunct="1">
              <a:spcBef>
                <a:spcPct val="0"/>
              </a:spcBef>
              <a:buNone/>
              <a:defRPr sz="2800" b="1" kern="1200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tr-TR" dirty="0">
                <a:solidFill>
                  <a:srgbClr val="FFFF00"/>
                </a:solidFill>
                <a:highlight>
                  <a:srgbClr val="C0C0C0"/>
                </a:highlight>
              </a:rPr>
              <a:t>Message  </a:t>
            </a:r>
            <a:r>
              <a:rPr lang="tr-TR" dirty="0" err="1">
                <a:solidFill>
                  <a:srgbClr val="FFFF00"/>
                </a:solidFill>
                <a:highlight>
                  <a:srgbClr val="C0C0C0"/>
                </a:highlight>
              </a:rPr>
              <a:t>Use</a:t>
            </a:r>
            <a:r>
              <a:rPr lang="tr-TR" dirty="0">
                <a:solidFill>
                  <a:srgbClr val="FFFF00"/>
                </a:solidFill>
                <a:highlight>
                  <a:srgbClr val="C0C0C0"/>
                </a:highlight>
              </a:rPr>
              <a:t>/ </a:t>
            </a:r>
            <a:r>
              <a:rPr lang="tr-TR" dirty="0" err="1">
                <a:solidFill>
                  <a:srgbClr val="FFFF00"/>
                </a:solidFill>
                <a:highlight>
                  <a:srgbClr val="C0C0C0"/>
                </a:highlight>
              </a:rPr>
              <a:t>Flows</a:t>
            </a:r>
            <a:endParaRPr lang="tr-TR" dirty="0">
              <a:solidFill>
                <a:srgbClr val="FFFF00"/>
              </a:solidFill>
              <a:highlight>
                <a:srgbClr val="C0C0C0"/>
              </a:highlight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86AC5E5A-0F36-44AE-AFFC-4F59FAAA72F2}"/>
              </a:ext>
            </a:extLst>
          </p:cNvPr>
          <p:cNvSpPr txBox="1"/>
          <p:nvPr/>
        </p:nvSpPr>
        <p:spPr>
          <a:xfrm>
            <a:off x="520466" y="1661595"/>
            <a:ext cx="7744032" cy="5964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tr-TR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GCR</a:t>
            </a:r>
            <a:br>
              <a:rPr lang="tr-TR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/REG</a:t>
            </a:r>
            <a:br>
              <a:rPr lang="tr-TR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LTAI</a:t>
            </a:r>
            <a:br>
              <a:rPr lang="tr-TR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NXYZAT</a:t>
            </a:r>
            <a:r>
              <a:rPr lang="tr-TR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tr-TR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02MAY</a:t>
            </a:r>
            <a:r>
              <a:rPr lang="tr-TR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tr-TR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018GLF5</a:t>
            </a:r>
            <a:r>
              <a:rPr lang="tr-TR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tr-TR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OOMS1110</a:t>
            </a:r>
            <a:r>
              <a:rPr lang="tr-TR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tr-TR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1145LIMG</a:t>
            </a:r>
            <a:r>
              <a:rPr lang="tr-TR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tr-TR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NN</a:t>
            </a:r>
            <a:br>
              <a:rPr lang="tr-TR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br>
              <a:rPr lang="tr-TR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tr-TR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GCR</a:t>
            </a:r>
            <a:br>
              <a:rPr lang="tr-TR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/REG</a:t>
            </a:r>
            <a:br>
              <a:rPr lang="tr-TR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LTAI</a:t>
            </a:r>
            <a:br>
              <a:rPr lang="tr-TR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KXYZAT</a:t>
            </a:r>
            <a:r>
              <a:rPr lang="tr-TR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tr-TR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02MAY</a:t>
            </a:r>
            <a:r>
              <a:rPr lang="tr-TR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tr-TR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018GLF5</a:t>
            </a:r>
            <a:r>
              <a:rPr lang="tr-TR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tr-TR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OOMS1110</a:t>
            </a:r>
            <a:r>
              <a:rPr lang="tr-TR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tr-TR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1145LIMG</a:t>
            </a:r>
            <a:r>
              <a:rPr lang="tr-TR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tr-TR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NN</a:t>
            </a:r>
            <a:r>
              <a:rPr lang="tr-TR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tr-TR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tr-TR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tr-TR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IDA.LTAIAGN0015000</a:t>
            </a:r>
            <a:r>
              <a:rPr lang="tr-TR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tr-TR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IDD.LTAIDGN0016000</a:t>
            </a:r>
            <a:r>
              <a:rPr lang="tr-TR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tr-TR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TA.T2</a:t>
            </a:r>
            <a:r>
              <a:rPr lang="tr-TR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tr-TR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TD.T2/</a:t>
            </a:r>
            <a:br>
              <a:rPr lang="tr-TR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tr-TR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tr-TR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GI</a:t>
            </a:r>
            <a:r>
              <a:rPr lang="tr-TR" sz="1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28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endParaRPr lang="tr-TR" sz="18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endParaRPr lang="tr-TR" sz="18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endParaRPr lang="tr-TR" sz="18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endParaRPr lang="tr-TR" sz="18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297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endParaRPr lang="tr-TR" dirty="0">
              <a:solidFill>
                <a:schemeClr val="tx1"/>
              </a:solidFill>
              <a:highlight>
                <a:srgbClr val="C0C0C0"/>
              </a:highligh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CCB622A2-ACB0-40FF-9642-BB41380DA567}"/>
              </a:ext>
            </a:extLst>
          </p:cNvPr>
          <p:cNvSpPr txBox="1"/>
          <p:nvPr/>
        </p:nvSpPr>
        <p:spPr>
          <a:xfrm>
            <a:off x="1699491" y="1727200"/>
            <a:ext cx="51585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86AC5E5A-0F36-44AE-AFFC-4F59FAAA72F2}"/>
              </a:ext>
            </a:extLst>
          </p:cNvPr>
          <p:cNvSpPr txBox="1"/>
          <p:nvPr/>
        </p:nvSpPr>
        <p:spPr>
          <a:xfrm>
            <a:off x="323272" y="608649"/>
            <a:ext cx="8107480" cy="6683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tr-TR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GCR</a:t>
            </a:r>
            <a:br>
              <a:rPr lang="tr-TR" sz="16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/REG</a:t>
            </a:r>
            <a:br>
              <a:rPr lang="tr-TR" sz="16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LTAI</a:t>
            </a:r>
            <a:br>
              <a:rPr lang="tr-TR" sz="16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NTCABC</a:t>
            </a:r>
            <a:r>
              <a:rPr lang="tr-TR" sz="16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tr-TR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25APR</a:t>
            </a:r>
            <a:r>
              <a:rPr lang="tr-TR" sz="16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tr-TR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014GRJ</a:t>
            </a:r>
            <a:r>
              <a:rPr lang="tr-TR" sz="16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tr-TR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LMML1400</a:t>
            </a:r>
            <a:r>
              <a:rPr lang="tr-TR" sz="16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tr-TR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tr-TR" sz="16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tr-TR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tr-TR" sz="16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tr-TR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RE.XYZTC</a:t>
            </a:r>
            <a:r>
              <a:rPr lang="tr-TR" sz="16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tr-TR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br>
              <a:rPr lang="tr-TR" sz="16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br>
              <a:rPr lang="tr-TR" sz="16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600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Line</a:t>
            </a:r>
            <a:r>
              <a:rPr lang="tr-TR" sz="1600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tr-TR" sz="1600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number</a:t>
            </a:r>
            <a:r>
              <a:rPr lang="tr-TR" sz="1600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: 4</a:t>
            </a:r>
            <a:br>
              <a:rPr lang="tr-TR" sz="1600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600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 </a:t>
            </a:r>
            <a:r>
              <a:rPr lang="tr-TR" sz="1600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lang="tr-TR" sz="1600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tr-TR" sz="1600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1600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tr-TR" sz="1600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different</a:t>
            </a:r>
            <a:r>
              <a:rPr lang="tr-TR" sz="1600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tr-TR" sz="1600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aircraft</a:t>
            </a:r>
            <a:r>
              <a:rPr lang="tr-TR" sz="1600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tr-TR" sz="1600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registration</a:t>
            </a:r>
            <a:r>
              <a:rPr lang="tr-TR" sz="1600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tr-TR" sz="1600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defined</a:t>
            </a:r>
            <a:r>
              <a:rPr lang="tr-TR" sz="1600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tr-TR" sz="1600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via</a:t>
            </a:r>
            <a:r>
              <a:rPr lang="tr-TR" sz="1600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tr-TR" sz="1600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tags</a:t>
            </a:r>
            <a:br>
              <a:rPr lang="tr-TR" sz="16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GI</a:t>
            </a:r>
            <a:r>
              <a:rPr lang="tr-TR" sz="16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tr-TR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BRGDS</a:t>
            </a:r>
            <a:r>
              <a:rPr lang="tr-TR" sz="16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tr-TR" sz="1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tr-TR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GCR</a:t>
            </a:r>
            <a:br>
              <a:rPr lang="tr-TR" sz="1800" dirty="0">
                <a:effectLst/>
                <a:latin typeface="Courier New" panose="02070309020205020404" pitchFamily="49" charset="0"/>
                <a:ea typeface="Calibri" panose="020F0502020204030204" pitchFamily="34" charset="0"/>
              </a:rPr>
            </a:br>
            <a:r>
              <a:rPr lang="tr-TR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/FLT</a:t>
            </a:r>
            <a:br>
              <a:rPr lang="tr-TR" sz="1800" dirty="0">
                <a:effectLst/>
                <a:latin typeface="Courier New" panose="02070309020205020404" pitchFamily="49" charset="0"/>
                <a:ea typeface="Calibri" panose="020F0502020204030204" pitchFamily="34" charset="0"/>
              </a:rPr>
            </a:br>
            <a:r>
              <a:rPr lang="tr-TR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LTBJ</a:t>
            </a:r>
            <a:br>
              <a:rPr lang="tr-TR" sz="1800" dirty="0">
                <a:effectLst/>
                <a:latin typeface="Courier New" panose="02070309020205020404" pitchFamily="49" charset="0"/>
                <a:ea typeface="Calibri" panose="020F0502020204030204" pitchFamily="34" charset="0"/>
              </a:rPr>
            </a:br>
            <a:r>
              <a:rPr lang="tr-TR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KXYZ005</a:t>
            </a:r>
            <a:r>
              <a:rPr lang="tr-TR" sz="1800" dirty="0"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</a:t>
            </a:r>
            <a:r>
              <a:rPr lang="tr-TR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XYZ005</a:t>
            </a:r>
            <a:r>
              <a:rPr lang="tr-TR" sz="1800" dirty="0"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</a:t>
            </a:r>
            <a:r>
              <a:rPr lang="tr-TR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26APR</a:t>
            </a:r>
            <a:r>
              <a:rPr lang="tr-TR" sz="1800" dirty="0"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</a:t>
            </a:r>
            <a:r>
              <a:rPr lang="tr-TR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022A20N</a:t>
            </a:r>
            <a:r>
              <a:rPr lang="tr-TR" sz="1800" dirty="0"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</a:t>
            </a:r>
            <a:r>
              <a:rPr lang="tr-TR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LTFE0900</a:t>
            </a:r>
            <a:r>
              <a:rPr lang="tr-TR" sz="1800" dirty="0"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</a:t>
            </a:r>
            <a:r>
              <a:rPr lang="tr-TR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1000LTFE</a:t>
            </a:r>
            <a:r>
              <a:rPr lang="tr-TR" sz="1800" dirty="0"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</a:t>
            </a:r>
            <a:r>
              <a:rPr lang="tr-TR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DD</a:t>
            </a:r>
            <a:r>
              <a:rPr lang="tr-TR" sz="1800" dirty="0"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</a:t>
            </a:r>
            <a:r>
              <a:rPr lang="tr-TR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/</a:t>
            </a:r>
            <a:r>
              <a:rPr lang="tr-TR" sz="1800" dirty="0"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</a:t>
            </a:r>
            <a:r>
              <a:rPr lang="tr-TR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IDA.LTBJAXYZ000500</a:t>
            </a:r>
            <a:r>
              <a:rPr lang="tr-TR" sz="1800" dirty="0"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</a:t>
            </a:r>
            <a:r>
              <a:rPr lang="tr-TR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IDD.LTBJDXYZ000500</a:t>
            </a:r>
            <a:r>
              <a:rPr lang="tr-TR" sz="1800" dirty="0"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</a:t>
            </a:r>
            <a:r>
              <a:rPr lang="tr-TR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RE.SDFGH</a:t>
            </a:r>
            <a:r>
              <a:rPr lang="tr-TR" sz="1800" dirty="0"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</a:t>
            </a:r>
            <a:r>
              <a:rPr lang="tr-TR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TA.D</a:t>
            </a:r>
            <a:r>
              <a:rPr lang="tr-TR" sz="1800" dirty="0"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</a:t>
            </a:r>
            <a:r>
              <a:rPr lang="tr-TR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TD.D/</a:t>
            </a:r>
            <a:br>
              <a:rPr lang="tr-TR" sz="1800" dirty="0">
                <a:effectLst/>
                <a:latin typeface="Courier New" panose="02070309020205020404" pitchFamily="49" charset="0"/>
                <a:ea typeface="Calibri" panose="020F0502020204030204" pitchFamily="34" charset="0"/>
              </a:rPr>
            </a:br>
            <a:r>
              <a:rPr lang="tr-TR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SI</a:t>
            </a:r>
            <a:r>
              <a:rPr lang="tr-TR" sz="1800" dirty="0"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 </a:t>
            </a:r>
            <a:endParaRPr lang="tr-TR" sz="1800" dirty="0">
              <a:solidFill>
                <a:srgbClr val="0000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400" b="1" i="1" dirty="0">
                <a:solidFill>
                  <a:schemeClr val="accent6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SI UCAK TIPININ ICAO KODU SSIM DA BELIRTILMEDIGINDEN EN YAKIN</a:t>
            </a:r>
            <a:br>
              <a:rPr lang="tr-TR" sz="1400" b="1" i="1" dirty="0">
                <a:solidFill>
                  <a:schemeClr val="accent6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400" b="1" i="1" dirty="0">
                <a:solidFill>
                  <a:schemeClr val="accent6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SI UCAK TIPI SECILMISTIR. UCAK TIPI HAWKER C90 DIR.</a:t>
            </a:r>
            <a:endParaRPr lang="tr-TR" sz="1400" b="1" i="1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sz="18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sz="18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sz="1800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46E7C9B-5E66-44C4-AF98-BAE882CB44F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6012872" y="174625"/>
            <a:ext cx="2807855" cy="202363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163362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radley International Airport | BDL | Love the Journey!">
            <a:extLst>
              <a:ext uri="{FF2B5EF4-FFF2-40B4-BE49-F238E27FC236}">
                <a16:creationId xmlns:a16="http://schemas.microsoft.com/office/drawing/2014/main" id="{D3DCF0B8-8719-4D65-A785-77F1F47CA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00" y="1320801"/>
            <a:ext cx="4728755" cy="324567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F8DE6462-281B-4C00-B625-D3F0D8B11FED}"/>
              </a:ext>
            </a:extLst>
          </p:cNvPr>
          <p:cNvSpPr txBox="1"/>
          <p:nvPr/>
        </p:nvSpPr>
        <p:spPr>
          <a:xfrm>
            <a:off x="618836" y="849745"/>
            <a:ext cx="6414655" cy="647459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B/>
          </a:sp3d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tr-TR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GCR</a:t>
            </a:r>
            <a:br>
              <a:rPr lang="tr-TR" sz="1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/REG</a:t>
            </a:r>
            <a:br>
              <a:rPr lang="tr-TR" sz="1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LTBJ</a:t>
            </a:r>
            <a:br>
              <a:rPr lang="tr-TR" sz="1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tr-TR" sz="1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tr-TR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TCABC-1</a:t>
            </a:r>
            <a:r>
              <a:rPr lang="tr-TR" sz="1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tr-TR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07MAY</a:t>
            </a:r>
            <a:r>
              <a:rPr lang="tr-TR" sz="1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tr-TR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009CL35</a:t>
            </a:r>
            <a:r>
              <a:rPr lang="tr-TR" sz="1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tr-TR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1200LTBA</a:t>
            </a:r>
            <a:r>
              <a:rPr lang="tr-TR" sz="1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tr-TR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br>
              <a:rPr lang="tr-TR" sz="1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NTCABC-1</a:t>
            </a:r>
            <a:r>
              <a:rPr lang="tr-TR" sz="1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tr-TR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07MAY</a:t>
            </a:r>
            <a:r>
              <a:rPr lang="tr-TR" sz="1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tr-TR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009CL35</a:t>
            </a:r>
            <a:r>
              <a:rPr lang="tr-TR" sz="1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tr-TR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LTBA1355</a:t>
            </a:r>
            <a:r>
              <a:rPr lang="tr-TR" sz="1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tr-TR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br>
              <a:rPr lang="tr-TR" sz="1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GI</a:t>
            </a:r>
            <a:r>
              <a:rPr lang="tr-TR" sz="1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tr-TR" sz="14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tr-TR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GCR</a:t>
            </a:r>
            <a:br>
              <a:rPr lang="tr-TR" sz="1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/REG</a:t>
            </a:r>
            <a:br>
              <a:rPr lang="tr-TR" sz="1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LTBA</a:t>
            </a:r>
            <a:br>
              <a:rPr lang="tr-TR" sz="1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CXYZTM</a:t>
            </a:r>
            <a:r>
              <a:rPr lang="tr-TR" sz="1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tr-TR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15MAY</a:t>
            </a:r>
            <a:r>
              <a:rPr lang="tr-TR" sz="1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tr-TR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010CL30</a:t>
            </a:r>
            <a:r>
              <a:rPr lang="tr-TR" sz="1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tr-TR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LIPZ1325</a:t>
            </a:r>
            <a:r>
              <a:rPr lang="tr-TR" sz="1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tr-TR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15002LKPR</a:t>
            </a:r>
            <a:r>
              <a:rPr lang="tr-TR" sz="1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tr-TR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DD</a:t>
            </a:r>
            <a:r>
              <a:rPr lang="tr-TR" sz="1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tr-TR" sz="1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RPLM001</a:t>
            </a:r>
            <a:r>
              <a:rPr lang="tr-TR" sz="1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tr-TR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PLM002</a:t>
            </a:r>
            <a:r>
              <a:rPr lang="tr-TR" sz="1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tr-TR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15MAY</a:t>
            </a:r>
            <a:r>
              <a:rPr lang="tr-TR" sz="1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tr-TR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010CL30</a:t>
            </a:r>
            <a:r>
              <a:rPr lang="tr-TR" sz="1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tr-TR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LIPX1320</a:t>
            </a:r>
            <a:r>
              <a:rPr lang="tr-TR" sz="1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tr-TR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10301LTFM</a:t>
            </a:r>
            <a:r>
              <a:rPr lang="tr-TR" sz="1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tr-TR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NN</a:t>
            </a:r>
            <a:br>
              <a:rPr lang="tr-TR" sz="1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tr-TR" sz="1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br>
              <a:rPr lang="tr-TR" sz="1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GI</a:t>
            </a:r>
            <a:r>
              <a:rPr lang="tr-TR" sz="1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**</a:t>
            </a:r>
            <a:r>
              <a:rPr lang="tr-TR" sz="14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400" b="1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could</a:t>
            </a:r>
            <a:r>
              <a:rPr lang="tr-TR" sz="14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not be </a:t>
            </a:r>
            <a:r>
              <a:rPr lang="tr-TR" sz="1400" b="1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handled</a:t>
            </a:r>
            <a:r>
              <a:rPr lang="tr-TR" sz="14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sz="1400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GIR</a:t>
            </a:r>
            <a:b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/FLT</a:t>
            </a:r>
            <a:b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LTBJ</a:t>
            </a:r>
            <a:b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QABC005</a:t>
            </a: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ABC005</a:t>
            </a: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28APR10MAY </a:t>
            </a: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0000507</a:t>
            </a:r>
            <a:b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*GIR </a:t>
            </a:r>
            <a:r>
              <a:rPr kumimoji="0" lang="tr-T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requests</a:t>
            </a: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limited</a:t>
            </a: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day</a:t>
            </a: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only</a:t>
            </a:r>
            <a:endParaRPr lang="tr-TR" sz="14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sz="14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sz="1400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endParaRPr lang="tr-TR" dirty="0">
              <a:solidFill>
                <a:schemeClr val="tx1"/>
              </a:solidFill>
              <a:highlight>
                <a:srgbClr val="C0C0C0"/>
              </a:highligh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252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irrus Aircraft Unveils Generation 2 Vision Jet | Cirrus">
            <a:extLst>
              <a:ext uri="{FF2B5EF4-FFF2-40B4-BE49-F238E27FC236}">
                <a16:creationId xmlns:a16="http://schemas.microsoft.com/office/drawing/2014/main" id="{E02AF727-C293-4328-A552-BDDCC3ECA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02" y="554182"/>
            <a:ext cx="8146543" cy="560527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b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tr-TR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CCB622A2-ACB0-40FF-9642-BB41380DA567}"/>
              </a:ext>
            </a:extLst>
          </p:cNvPr>
          <p:cNvSpPr txBox="1"/>
          <p:nvPr/>
        </p:nvSpPr>
        <p:spPr>
          <a:xfrm>
            <a:off x="1699491" y="1727200"/>
            <a:ext cx="51585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dirty="0"/>
          </a:p>
        </p:txBody>
      </p:sp>
      <p:sp>
        <p:nvSpPr>
          <p:cNvPr id="7" name="Unvan 1">
            <a:extLst>
              <a:ext uri="{FF2B5EF4-FFF2-40B4-BE49-F238E27FC236}">
                <a16:creationId xmlns:a16="http://schemas.microsoft.com/office/drawing/2014/main" id="{D2C33DD2-90AE-46A0-8BF9-5EC0CF8691DF}"/>
              </a:ext>
            </a:extLst>
          </p:cNvPr>
          <p:cNvSpPr txBox="1">
            <a:spLocks/>
          </p:cNvSpPr>
          <p:nvPr/>
        </p:nvSpPr>
        <p:spPr>
          <a:xfrm>
            <a:off x="889260" y="243948"/>
            <a:ext cx="6821716" cy="148325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342892" rtl="0" eaLnBrk="1" latinLnBrk="0" hangingPunct="1">
              <a:spcBef>
                <a:spcPct val="0"/>
              </a:spcBef>
              <a:buNone/>
              <a:defRPr sz="2800" b="1" kern="1200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endParaRPr lang="tr-TR" dirty="0">
              <a:solidFill>
                <a:schemeClr val="tx1"/>
              </a:solidFill>
              <a:highlight>
                <a:srgbClr val="C0C0C0"/>
              </a:highlight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5EF4F546-C97C-41F4-B702-BBC09BDCA7A6}"/>
              </a:ext>
            </a:extLst>
          </p:cNvPr>
          <p:cNvSpPr txBox="1"/>
          <p:nvPr/>
        </p:nvSpPr>
        <p:spPr>
          <a:xfrm>
            <a:off x="830613" y="847607"/>
            <a:ext cx="77440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Note</a:t>
            </a:r>
            <a:r>
              <a:rPr lang="tr-TR" sz="18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: </a:t>
            </a:r>
            <a:r>
              <a:rPr lang="tr-TR" sz="18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Changes</a:t>
            </a:r>
            <a:r>
              <a:rPr lang="tr-TR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of </a:t>
            </a:r>
            <a:r>
              <a:rPr lang="tr-TR" sz="18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registration</a:t>
            </a:r>
            <a:r>
              <a:rPr lang="tr-TR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in </a:t>
            </a:r>
            <a:r>
              <a:rPr lang="tr-TR" sz="18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the</a:t>
            </a:r>
            <a:r>
              <a:rPr lang="tr-TR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tr-TR" sz="18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same</a:t>
            </a:r>
            <a:r>
              <a:rPr lang="tr-TR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GCR </a:t>
            </a:r>
            <a:r>
              <a:rPr lang="tr-TR" sz="18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message</a:t>
            </a:r>
            <a:r>
              <a:rPr lang="tr-TR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tr-TR" sz="18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will</a:t>
            </a:r>
            <a:r>
              <a:rPr lang="tr-TR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not be </a:t>
            </a:r>
            <a:r>
              <a:rPr lang="tr-TR" sz="18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accepted</a:t>
            </a:r>
            <a:r>
              <a:rPr lang="tr-TR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</a:t>
            </a:r>
          </a:p>
          <a:p>
            <a:endParaRPr lang="tr-TR" sz="1800" b="1" dirty="0">
              <a:solidFill>
                <a:srgbClr val="000000"/>
              </a:solidFill>
              <a:latin typeface="Cambria" panose="02040503050406030204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r>
              <a:rPr lang="tr-TR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tr-TR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When</a:t>
            </a:r>
            <a:r>
              <a:rPr lang="tr-TR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a </a:t>
            </a:r>
            <a:r>
              <a:rPr lang="tr-TR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change</a:t>
            </a:r>
            <a:r>
              <a:rPr lang="tr-TR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of </a:t>
            </a:r>
            <a:r>
              <a:rPr lang="tr-TR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aircraft</a:t>
            </a:r>
            <a:r>
              <a:rPr lang="tr-TR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tr-TR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registration</a:t>
            </a:r>
            <a:r>
              <a:rPr lang="tr-TR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is </a:t>
            </a:r>
            <a:r>
              <a:rPr lang="tr-TR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required</a:t>
            </a:r>
            <a:r>
              <a:rPr lang="tr-TR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tr-TR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for</a:t>
            </a:r>
            <a:r>
              <a:rPr lang="tr-TR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a GA/BA </a:t>
            </a:r>
            <a:r>
              <a:rPr lang="tr-TR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flight</a:t>
            </a:r>
            <a:r>
              <a:rPr lang="tr-TR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tr-TR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with</a:t>
            </a:r>
            <a:r>
              <a:rPr lang="tr-TR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tr-TR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already</a:t>
            </a:r>
            <a:r>
              <a:rPr lang="tr-TR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tr-TR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confirmed</a:t>
            </a:r>
            <a:r>
              <a:rPr lang="tr-TR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tr-TR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slots</a:t>
            </a:r>
            <a:r>
              <a:rPr lang="tr-TR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, </a:t>
            </a:r>
            <a:r>
              <a:rPr lang="tr-TR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even</a:t>
            </a:r>
            <a:r>
              <a:rPr lang="tr-TR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tr-TR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when</a:t>
            </a:r>
            <a:r>
              <a:rPr lang="tr-TR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tr-TR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all</a:t>
            </a:r>
            <a:r>
              <a:rPr lang="tr-TR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tr-TR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other</a:t>
            </a:r>
            <a:r>
              <a:rPr lang="tr-TR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SSIM </a:t>
            </a:r>
            <a:r>
              <a:rPr lang="tr-TR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line</a:t>
            </a:r>
            <a:r>
              <a:rPr lang="tr-TR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data </a:t>
            </a:r>
            <a:r>
              <a:rPr lang="tr-TR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remain</a:t>
            </a:r>
            <a:r>
              <a:rPr lang="tr-TR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tr-TR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the</a:t>
            </a:r>
            <a:r>
              <a:rPr lang="tr-TR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tr-TR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same</a:t>
            </a:r>
            <a:r>
              <a:rPr lang="tr-TR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, </a:t>
            </a:r>
            <a:r>
              <a:rPr lang="tr-TR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the</a:t>
            </a:r>
            <a:r>
              <a:rPr lang="tr-TR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tr-TR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aircraft</a:t>
            </a:r>
            <a:r>
              <a:rPr lang="tr-TR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tr-TR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operator</a:t>
            </a:r>
            <a:r>
              <a:rPr lang="tr-TR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tr-TR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and</a:t>
            </a:r>
            <a:r>
              <a:rPr lang="tr-TR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/</a:t>
            </a:r>
            <a:r>
              <a:rPr lang="tr-TR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or</a:t>
            </a:r>
            <a:r>
              <a:rPr lang="tr-TR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tr-TR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handler</a:t>
            </a:r>
            <a:r>
              <a:rPr lang="tr-TR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tr-TR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should</a:t>
            </a:r>
            <a:r>
              <a:rPr lang="tr-TR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tr-TR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DELETE </a:t>
            </a:r>
            <a:r>
              <a:rPr lang="tr-TR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the</a:t>
            </a:r>
            <a:r>
              <a:rPr lang="tr-TR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tr-TR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already</a:t>
            </a:r>
            <a:r>
              <a:rPr lang="tr-TR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tr-TR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confirmed</a:t>
            </a:r>
            <a:r>
              <a:rPr lang="tr-TR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tr-TR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slots</a:t>
            </a:r>
            <a:r>
              <a:rPr lang="tr-TR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in </a:t>
            </a:r>
            <a:r>
              <a:rPr lang="tr-TR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one</a:t>
            </a:r>
            <a:r>
              <a:rPr lang="tr-TR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GCR </a:t>
            </a:r>
            <a:r>
              <a:rPr lang="tr-TR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and</a:t>
            </a:r>
            <a:r>
              <a:rPr lang="tr-TR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a </a:t>
            </a:r>
            <a:r>
              <a:rPr lang="tr-TR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new</a:t>
            </a:r>
            <a:r>
              <a:rPr lang="tr-TR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GCR </a:t>
            </a:r>
            <a:r>
              <a:rPr lang="tr-TR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request</a:t>
            </a:r>
            <a:r>
              <a:rPr lang="tr-TR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tr-TR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for</a:t>
            </a:r>
            <a:r>
              <a:rPr lang="tr-TR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NEW </a:t>
            </a:r>
            <a:r>
              <a:rPr lang="tr-TR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slots</a:t>
            </a:r>
            <a:r>
              <a:rPr lang="tr-TR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tr-TR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should</a:t>
            </a:r>
            <a:r>
              <a:rPr lang="tr-TR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tr-TR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follow</a:t>
            </a:r>
            <a:r>
              <a:rPr lang="tr-TR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tr-TR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with</a:t>
            </a:r>
            <a:r>
              <a:rPr lang="tr-TR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tr-TR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the</a:t>
            </a:r>
            <a:r>
              <a:rPr lang="tr-TR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tr-TR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new</a:t>
            </a:r>
            <a:r>
              <a:rPr lang="tr-TR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a/c </a:t>
            </a:r>
            <a:r>
              <a:rPr lang="tr-TR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registration</a:t>
            </a:r>
            <a:r>
              <a:rPr lang="tr-TR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9328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B0F8E117-A951-4936-8001-003232532B6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228436" y="350982"/>
            <a:ext cx="6964219" cy="650701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Metin kutusu 10"/>
          <p:cNvSpPr txBox="1"/>
          <p:nvPr/>
        </p:nvSpPr>
        <p:spPr>
          <a:xfrm>
            <a:off x="533684" y="4619294"/>
            <a:ext cx="5580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500" b="1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Teşekkür Ederim</a:t>
            </a:r>
          </a:p>
        </p:txBody>
      </p:sp>
      <p:sp>
        <p:nvSpPr>
          <p:cNvPr id="17" name="Slayt Numarası Yer Tutucusu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828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3" descr="C:\Documents and Settings\SCC9\Local Settings\Temporary Internet Files\Content.IE5\K42IIWCB\MC90028731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23" y="4117967"/>
            <a:ext cx="1028482" cy="83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Documents and Settings\SCC9\Local Settings\Temporary Internet Files\Content.IE5\K42IIWCB\MC90041186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64" y="3055018"/>
            <a:ext cx="735248" cy="62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Documents and Settings\SCC9\Local Settings\Temporary Internet Files\Content.IE5\UNSYZVRT\MC90041075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99" y="5508561"/>
            <a:ext cx="660047" cy="66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2 Metin kutusu"/>
          <p:cNvSpPr txBox="1">
            <a:spLocks noChangeArrowheads="1"/>
          </p:cNvSpPr>
          <p:nvPr/>
        </p:nvSpPr>
        <p:spPr bwMode="auto">
          <a:xfrm>
            <a:off x="1067219" y="700527"/>
            <a:ext cx="7545797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defRPr sz="900"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defRPr sz="900"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defRPr sz="900"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defRPr sz="900"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tr-TR" sz="2000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r-TR" sz="2000" b="1" dirty="0">
                <a:solidFill>
                  <a:schemeClr val="tx2"/>
                </a:solidFill>
                <a:ea typeface="+mj-ea"/>
                <a:cs typeface="+mj-cs"/>
              </a:rPr>
              <a:t>DHMİ GENEL MÜDÜRLÜĞÜ HAVALİMANLARI SLOT KOORDİNASYON MERKEZİ (HSKM) BAŞMÜDÜRLÜĞÜ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tr-TR" sz="2000" b="1" dirty="0">
              <a:solidFill>
                <a:schemeClr val="tx2"/>
              </a:solidFill>
              <a:ea typeface="+mj-ea"/>
              <a:cs typeface="+mj-cs"/>
            </a:endParaRPr>
          </a:p>
          <a:p>
            <a:pPr algn="ctr"/>
            <a:r>
              <a:rPr lang="tr-TR" sz="2000" b="1" dirty="0">
                <a:solidFill>
                  <a:schemeClr val="tx2"/>
                </a:solidFill>
                <a:ea typeface="+mj-ea"/>
                <a:cs typeface="+mj-cs"/>
              </a:rPr>
              <a:t>ADRES: </a:t>
            </a:r>
            <a:r>
              <a:rPr lang="tr-TR" sz="2000" dirty="0">
                <a:ea typeface="+mj-ea"/>
                <a:cs typeface="+mj-cs"/>
              </a:rPr>
              <a:t>İ</a:t>
            </a:r>
            <a:r>
              <a:rPr lang="tr-TR" sz="2000" dirty="0"/>
              <a:t>stanbul Havalimanı İmrahor Mah. </a:t>
            </a:r>
          </a:p>
          <a:p>
            <a:pPr algn="ctr"/>
            <a:r>
              <a:rPr lang="tr-TR" sz="2000" dirty="0"/>
              <a:t>Vecihi </a:t>
            </a:r>
            <a:r>
              <a:rPr lang="tr-TR" sz="2000" dirty="0" err="1"/>
              <a:t>Hurkus</a:t>
            </a:r>
            <a:r>
              <a:rPr lang="tr-TR" sz="2000" dirty="0"/>
              <a:t> Cad. No: 6 Kat:2 (VIP Yanı) 34275</a:t>
            </a:r>
          </a:p>
          <a:p>
            <a:pPr algn="ctr"/>
            <a:r>
              <a:rPr lang="tr-TR" sz="2000" dirty="0"/>
              <a:t>Arnavutköy-ISTANBUL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tr-TR" sz="2000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r-TR" sz="2000" b="1" dirty="0">
                <a:solidFill>
                  <a:schemeClr val="tx2"/>
                </a:solidFill>
                <a:ea typeface="+mj-ea"/>
                <a:cs typeface="+mj-cs"/>
              </a:rPr>
              <a:t>TEL:</a:t>
            </a:r>
            <a:r>
              <a:rPr lang="tr-TR" sz="2000" b="1" dirty="0">
                <a:solidFill>
                  <a:srgbClr val="006699"/>
                </a:solidFill>
              </a:rPr>
              <a:t> </a:t>
            </a:r>
            <a:r>
              <a:rPr lang="tr-TR" sz="2000" dirty="0"/>
              <a:t>0 212 891 74 00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tr-TR" sz="2000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r-TR" sz="2000" b="1" dirty="0">
                <a:solidFill>
                  <a:schemeClr val="tx2"/>
                </a:solidFill>
                <a:ea typeface="+mj-ea"/>
                <a:cs typeface="+mj-cs"/>
              </a:rPr>
              <a:t>FAX: </a:t>
            </a:r>
            <a:r>
              <a:rPr lang="tr-TR" sz="2000" dirty="0"/>
              <a:t>0 212 891 7404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tr-TR" sz="2000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r-TR" sz="2000" b="1" dirty="0">
                <a:solidFill>
                  <a:srgbClr val="0000FF"/>
                </a:solidFill>
              </a:rPr>
              <a:t>SMA-SCR mesajları için : tr.slot@dhmi.gov.tr</a:t>
            </a:r>
            <a:endParaRPr lang="tr-TR" sz="2000" dirty="0">
              <a:solidFill>
                <a:srgbClr val="0000FF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tr-TR" sz="2000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r-TR" sz="2000" b="1" dirty="0">
                <a:solidFill>
                  <a:schemeClr val="tx2"/>
                </a:solidFill>
                <a:ea typeface="+mj-ea"/>
                <a:cs typeface="+mj-cs"/>
              </a:rPr>
              <a:t>E-MAIL:</a:t>
            </a:r>
            <a:r>
              <a:rPr lang="tr-TR" sz="2000" b="1" dirty="0">
                <a:solidFill>
                  <a:srgbClr val="006699"/>
                </a:solidFill>
              </a:rPr>
              <a:t> </a:t>
            </a:r>
            <a:r>
              <a:rPr lang="tr-TR" sz="2000" dirty="0"/>
              <a:t>dhmi.slot@dhmi.gov.tr</a:t>
            </a:r>
          </a:p>
        </p:txBody>
      </p:sp>
    </p:spTree>
    <p:extLst>
      <p:ext uri="{BB962C8B-B14F-4D97-AF65-F5344CB8AC3E}">
        <p14:creationId xmlns:p14="http://schemas.microsoft.com/office/powerpoint/2010/main" val="192844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71D36461-F7DE-4076-82F2-2C09C03D0B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9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  <a14:imgEffect>
                      <a14:brightnessContrast bright="-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98437"/>
            <a:ext cx="9117807" cy="6078538"/>
          </a:xfrm>
          <a:prstGeom prst="rect">
            <a:avLst/>
          </a:prstGeom>
          <a:effectLst>
            <a:outerShdw blurRad="927100" dist="38100" dir="5400000" sx="105000" sy="105000" algn="ctr" rotWithShape="0">
              <a:srgbClr val="000000">
                <a:alpha val="65000"/>
              </a:srgbClr>
            </a:outerShdw>
          </a:effec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tr-TR" dirty="0">
                <a:solidFill>
                  <a:schemeClr val="tx1"/>
                </a:solidFill>
              </a:rPr>
            </a:br>
            <a:br>
              <a:rPr lang="tr-TR" dirty="0">
                <a:solidFill>
                  <a:schemeClr val="tx1"/>
                </a:solidFill>
              </a:rPr>
            </a:br>
            <a:br>
              <a:rPr lang="tr-TR" dirty="0">
                <a:solidFill>
                  <a:schemeClr val="tx1"/>
                </a:solidFill>
              </a:rPr>
            </a:br>
            <a:br>
              <a:rPr lang="tr-TR" dirty="0">
                <a:solidFill>
                  <a:schemeClr val="tx1"/>
                </a:solidFill>
              </a:rPr>
            </a:br>
            <a:br>
              <a:rPr lang="tr-TR" dirty="0">
                <a:solidFill>
                  <a:schemeClr val="tx1"/>
                </a:solidFill>
              </a:rPr>
            </a:br>
            <a:br>
              <a:rPr lang="tr-TR" dirty="0">
                <a:solidFill>
                  <a:schemeClr val="tx1"/>
                </a:solidFill>
              </a:rPr>
            </a:br>
            <a:br>
              <a:rPr lang="tr-TR" dirty="0">
                <a:solidFill>
                  <a:schemeClr val="tx1"/>
                </a:solidFill>
              </a:rPr>
            </a:br>
            <a:br>
              <a:rPr lang="tr-TR" dirty="0">
                <a:solidFill>
                  <a:schemeClr val="tx1"/>
                </a:solidFill>
              </a:rPr>
            </a:br>
            <a:br>
              <a:rPr lang="tr-TR" dirty="0">
                <a:solidFill>
                  <a:schemeClr val="tx1"/>
                </a:solidFill>
              </a:rPr>
            </a:br>
            <a:br>
              <a:rPr lang="tr-TR" dirty="0">
                <a:solidFill>
                  <a:schemeClr val="tx1"/>
                </a:solidFill>
              </a:rPr>
            </a:br>
            <a:br>
              <a:rPr lang="tr-TR" dirty="0">
                <a:solidFill>
                  <a:schemeClr val="tx1"/>
                </a:solidFill>
              </a:rPr>
            </a:br>
            <a:br>
              <a:rPr lang="tr-TR" dirty="0">
                <a:solidFill>
                  <a:schemeClr val="tx1"/>
                </a:solidFill>
              </a:rPr>
            </a:br>
            <a:br>
              <a:rPr lang="tr-TR" dirty="0">
                <a:solidFill>
                  <a:schemeClr val="tx1"/>
                </a:solidFill>
              </a:rPr>
            </a:br>
            <a:br>
              <a:rPr lang="tr-TR" dirty="0">
                <a:solidFill>
                  <a:schemeClr val="tx1"/>
                </a:solidFill>
              </a:rPr>
            </a:br>
            <a:r>
              <a:rPr lang="tr-TR" sz="6700" dirty="0">
                <a:solidFill>
                  <a:srgbClr val="FFFF00"/>
                </a:solidFill>
              </a:rPr>
              <a:t>GCR</a:t>
            </a:r>
            <a:br>
              <a:rPr lang="tr-TR" sz="3600" dirty="0">
                <a:solidFill>
                  <a:schemeClr val="tx1"/>
                </a:solidFill>
              </a:rPr>
            </a:br>
            <a:br>
              <a:rPr lang="tr-TR" sz="3600" dirty="0">
                <a:solidFill>
                  <a:schemeClr val="tx1"/>
                </a:solidFill>
              </a:rPr>
            </a:br>
            <a:r>
              <a:rPr lang="tr-TR" sz="3600" dirty="0"/>
              <a:t> (</a:t>
            </a:r>
            <a:r>
              <a:rPr lang="tr-TR" sz="3600" dirty="0">
                <a:highlight>
                  <a:srgbClr val="C0C0C0"/>
                </a:highlight>
              </a:rPr>
              <a:t>GENERAL AVIATION SLOT CLEARANCE REQUEST)</a:t>
            </a:r>
            <a:endParaRPr lang="tr-TR" sz="3600" dirty="0">
              <a:solidFill>
                <a:schemeClr val="tx1"/>
              </a:solidFill>
              <a:highlight>
                <a:srgbClr val="C0C0C0"/>
              </a:highligh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479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 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0" name="2 Metin kutusu"/>
          <p:cNvSpPr txBox="1">
            <a:spLocks noChangeArrowheads="1"/>
          </p:cNvSpPr>
          <p:nvPr/>
        </p:nvSpPr>
        <p:spPr bwMode="auto">
          <a:xfrm>
            <a:off x="478046" y="1070195"/>
            <a:ext cx="8272211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defRPr sz="900"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defRPr sz="900"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defRPr sz="900"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defRPr sz="900"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r-TR" sz="1800" b="1" dirty="0">
                <a:solidFill>
                  <a:schemeClr val="tx2"/>
                </a:solidFill>
                <a:ea typeface="+mj-ea"/>
                <a:cs typeface="+mj-cs"/>
              </a:rPr>
              <a:t>SLOT KOORDİNASYON ŞUBE MÜDÜRLÜĞÜ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tr-TR" sz="1800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r-TR" sz="1800" b="1" dirty="0">
                <a:solidFill>
                  <a:schemeClr val="tx2"/>
                </a:solidFill>
                <a:ea typeface="+mj-ea"/>
                <a:cs typeface="+mj-cs"/>
              </a:rPr>
              <a:t>TEL:</a:t>
            </a:r>
            <a:r>
              <a:rPr lang="tr-TR" sz="1800" b="1" dirty="0">
                <a:solidFill>
                  <a:srgbClr val="006699"/>
                </a:solidFill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r-TR" sz="1800" b="1" dirty="0">
                <a:solidFill>
                  <a:schemeClr val="tx2"/>
                </a:solidFill>
              </a:rPr>
              <a:t>SKM Dönemsel Planlama: </a:t>
            </a:r>
            <a:r>
              <a:rPr lang="tr-TR" sz="1800" dirty="0"/>
              <a:t>0 212 891 74 55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r-TR" sz="1800" b="1" dirty="0">
                <a:solidFill>
                  <a:schemeClr val="tx2"/>
                </a:solidFill>
              </a:rPr>
              <a:t>SKM Monitoring Ünitesi: </a:t>
            </a:r>
            <a:r>
              <a:rPr lang="tr-TR" sz="1800" dirty="0"/>
              <a:t>0 212 891 74 75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tr-TR" sz="1800" b="1" dirty="0">
                <a:solidFill>
                  <a:schemeClr val="tx2"/>
                </a:solidFill>
              </a:rPr>
              <a:t>SKM Operasyon: </a:t>
            </a:r>
            <a:r>
              <a:rPr lang="tr-TR" sz="1800" dirty="0"/>
              <a:t>0 212 891 74 85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tr-TR" sz="1800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r-TR" sz="1800" b="1" dirty="0">
                <a:solidFill>
                  <a:schemeClr val="tx2"/>
                </a:solidFill>
                <a:ea typeface="+mj-ea"/>
                <a:cs typeface="+mj-cs"/>
              </a:rPr>
              <a:t>E-MAIL:</a:t>
            </a:r>
            <a:r>
              <a:rPr lang="tr-TR" sz="1800" b="1" dirty="0">
                <a:solidFill>
                  <a:srgbClr val="006699"/>
                </a:solidFill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tr-TR" sz="1800" b="1" dirty="0">
                <a:solidFill>
                  <a:schemeClr val="tx2"/>
                </a:solidFill>
              </a:rPr>
              <a:t>SKM Dönemsel Planlama: </a:t>
            </a:r>
            <a:r>
              <a:rPr lang="tr-TR" sz="1800" dirty="0"/>
              <a:t>dhmi.sccplanning@dhmi.gov.tr</a:t>
            </a:r>
          </a:p>
          <a:p>
            <a:pPr algn="ctr"/>
            <a:r>
              <a:rPr lang="tr-TR" sz="1800" b="1" dirty="0">
                <a:solidFill>
                  <a:schemeClr val="tx2"/>
                </a:solidFill>
              </a:rPr>
              <a:t>SKM Monitoring Ünitesi: </a:t>
            </a:r>
            <a:r>
              <a:rPr lang="tr-TR" sz="1800" dirty="0">
                <a:hlinkClick r:id="rId3"/>
              </a:rPr>
              <a:t>dhmi.sccmonitoring@dhmi.gov.tr</a:t>
            </a:r>
            <a:endParaRPr lang="tr-TR" sz="1800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tr-TR" sz="1800" b="1" dirty="0">
                <a:solidFill>
                  <a:schemeClr val="tx2"/>
                </a:solidFill>
              </a:rPr>
              <a:t>SKM Operasyon: </a:t>
            </a:r>
            <a:r>
              <a:rPr lang="tr-TR" sz="1800" dirty="0"/>
              <a:t>dhmi.sccoperation@dhmi.gov.tr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tr-TR" sz="1800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r-TR" sz="1800" b="1" dirty="0">
                <a:solidFill>
                  <a:schemeClr val="tx2"/>
                </a:solidFill>
              </a:rPr>
              <a:t>FAX: </a:t>
            </a:r>
            <a:r>
              <a:rPr lang="tr-TR" sz="1800" dirty="0"/>
              <a:t>0 212 891 74 74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tr-TR" sz="1800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r-TR" sz="1800" b="1" dirty="0">
                <a:solidFill>
                  <a:srgbClr val="0000FF"/>
                </a:solidFill>
              </a:rPr>
              <a:t>SMA-SCR mesajları için : tr.slot@dhmi.gov.tr</a:t>
            </a:r>
            <a:endParaRPr lang="tr-TR" sz="1800" dirty="0">
              <a:solidFill>
                <a:srgbClr val="0000FF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tr-TR" sz="1800" dirty="0"/>
          </a:p>
        </p:txBody>
      </p:sp>
      <p:pic>
        <p:nvPicPr>
          <p:cNvPr id="14" name="Picture 2" descr="C:\Documents and Settings\SCC9\Local Settings\Temporary Internet Files\Content.IE5\UNSYZVRT\MC90041075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81" y="5594510"/>
            <a:ext cx="582874" cy="58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16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4B91E50-0D3B-4A97-93CC-CBB985CEEFB4}"/>
              </a:ext>
            </a:extLst>
          </p:cNvPr>
          <p:cNvSpPr txBox="1"/>
          <p:nvPr/>
        </p:nvSpPr>
        <p:spPr>
          <a:xfrm>
            <a:off x="290945" y="1797784"/>
            <a:ext cx="85621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*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slot</a:t>
            </a:r>
            <a:r>
              <a:rPr lang="tr-TR" dirty="0"/>
              <a:t> </a:t>
            </a:r>
            <a:r>
              <a:rPr lang="tr-TR" dirty="0" err="1"/>
              <a:t>clearance</a:t>
            </a:r>
            <a:r>
              <a:rPr lang="tr-TR" dirty="0"/>
              <a:t> </a:t>
            </a:r>
            <a:r>
              <a:rPr lang="tr-TR" dirty="0" err="1"/>
              <a:t>process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General </a:t>
            </a:r>
            <a:r>
              <a:rPr lang="tr-TR" dirty="0" err="1"/>
              <a:t>Aviation</a:t>
            </a:r>
            <a:r>
              <a:rPr lang="tr-TR" dirty="0"/>
              <a:t> (GA) &amp; Business </a:t>
            </a:r>
            <a:r>
              <a:rPr lang="tr-TR" dirty="0" err="1"/>
              <a:t>Aviation</a:t>
            </a:r>
            <a:r>
              <a:rPr lang="tr-TR" dirty="0"/>
              <a:t> (BA) </a:t>
            </a:r>
            <a:r>
              <a:rPr lang="tr-TR" dirty="0" err="1"/>
              <a:t>operations</a:t>
            </a:r>
            <a:endParaRPr lang="tr-TR" dirty="0"/>
          </a:p>
          <a:p>
            <a:endParaRPr lang="tr-TR" dirty="0"/>
          </a:p>
          <a:p>
            <a:r>
              <a:rPr lang="en-US" dirty="0"/>
              <a:t>Information in this Guide is extracted from </a:t>
            </a:r>
            <a:r>
              <a:rPr lang="en-US" b="1" dirty="0">
                <a:solidFill>
                  <a:srgbClr val="FF0000"/>
                </a:solidFill>
              </a:rPr>
              <a:t>Appendix K</a:t>
            </a:r>
            <a:r>
              <a:rPr lang="en-US" dirty="0"/>
              <a:t> of the IATA </a:t>
            </a:r>
            <a:r>
              <a:rPr lang="en-US" i="1" dirty="0">
                <a:solidFill>
                  <a:srgbClr val="FF0000"/>
                </a:solidFill>
              </a:rPr>
              <a:t>SSIM</a:t>
            </a:r>
            <a:r>
              <a:rPr lang="en-US" dirty="0"/>
              <a:t> </a:t>
            </a:r>
            <a:r>
              <a:rPr lang="en-US" i="1" dirty="0"/>
              <a:t>(Standard Schedules Information Manual) </a:t>
            </a:r>
            <a:r>
              <a:rPr lang="tr-TR" dirty="0"/>
              <a:t>IATA General (</a:t>
            </a:r>
            <a:r>
              <a:rPr lang="tr-TR" dirty="0" err="1"/>
              <a:t>Aviation</a:t>
            </a:r>
            <a:r>
              <a:rPr lang="tr-TR" dirty="0"/>
              <a:t>) </a:t>
            </a:r>
            <a:r>
              <a:rPr lang="tr-TR" dirty="0" err="1"/>
              <a:t>Clearance</a:t>
            </a:r>
            <a:r>
              <a:rPr lang="tr-TR" dirty="0"/>
              <a:t> </a:t>
            </a:r>
            <a:r>
              <a:rPr lang="tr-TR" dirty="0" err="1"/>
              <a:t>Request</a:t>
            </a:r>
            <a:r>
              <a:rPr lang="tr-TR" dirty="0"/>
              <a:t> (GCR) format. </a:t>
            </a:r>
          </a:p>
        </p:txBody>
      </p:sp>
      <p:pic>
        <p:nvPicPr>
          <p:cNvPr id="1026" name="Picture 2" descr="IATA - Standard Schedules Information Manual (SSIM)">
            <a:extLst>
              <a:ext uri="{FF2B5EF4-FFF2-40B4-BE49-F238E27FC236}">
                <a16:creationId xmlns:a16="http://schemas.microsoft.com/office/drawing/2014/main" id="{482D04AE-FF2C-4F5A-9901-A48F46DA6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"/>
                    </a14:imgEffect>
                    <a14:imgEffect>
                      <a14:colorTemperature colorTemp="7818"/>
                    </a14:imgEffect>
                    <a14:imgEffect>
                      <a14:saturation sat="1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4014788"/>
            <a:ext cx="2324100" cy="1971675"/>
          </a:xfrm>
          <a:prstGeom prst="rect">
            <a:avLst/>
          </a:prstGeom>
          <a:noFill/>
          <a:effectLst>
            <a:outerShdw blurRad="850900" dist="50800" dir="5400000" sx="32000" sy="32000" algn="ctr" rotWithShape="0">
              <a:srgbClr val="000000">
                <a:alpha val="43137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ATA: Havayolu Sektörünün Kârlılık Görünümü Güçleniyor - Paraanaliz">
            <a:extLst>
              <a:ext uri="{FF2B5EF4-FFF2-40B4-BE49-F238E27FC236}">
                <a16:creationId xmlns:a16="http://schemas.microsoft.com/office/drawing/2014/main" id="{C3E1A0CB-A841-4B78-BCF4-F90D2B3A1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50" y="4314725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804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highlight>
                  <a:srgbClr val="C0C0C0"/>
                </a:highlight>
              </a:rPr>
              <a:t>GCR Message Principles</a:t>
            </a:r>
            <a:endParaRPr lang="tr-TR" sz="3200" dirty="0">
              <a:solidFill>
                <a:schemeClr val="tx1"/>
              </a:solidFill>
              <a:highlight>
                <a:srgbClr val="C0C0C0"/>
              </a:highligh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C61C890-5C8E-4245-8979-4CCE11B60168}"/>
              </a:ext>
            </a:extLst>
          </p:cNvPr>
          <p:cNvSpPr txBox="1"/>
          <p:nvPr/>
        </p:nvSpPr>
        <p:spPr>
          <a:xfrm>
            <a:off x="812801" y="1560945"/>
            <a:ext cx="758305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• only uses </a:t>
            </a:r>
            <a:r>
              <a:rPr lang="en-US" sz="1600" b="1" dirty="0">
                <a:solidFill>
                  <a:schemeClr val="accent6"/>
                </a:solidFill>
              </a:rPr>
              <a:t>ICAO codes </a:t>
            </a:r>
            <a:r>
              <a:rPr lang="en-US" sz="1600" dirty="0"/>
              <a:t>for aircraft and airports.</a:t>
            </a:r>
            <a:endParaRPr lang="tr-TR" sz="1600" dirty="0"/>
          </a:p>
          <a:p>
            <a:endParaRPr lang="tr-TR" sz="1600" dirty="0"/>
          </a:p>
          <a:p>
            <a:r>
              <a:rPr lang="en-US" sz="1600" dirty="0"/>
              <a:t> • </a:t>
            </a:r>
            <a:r>
              <a:rPr lang="en-US" sz="1600" b="1" dirty="0">
                <a:solidFill>
                  <a:schemeClr val="accent6"/>
                </a:solidFill>
              </a:rPr>
              <a:t>reference</a:t>
            </a:r>
            <a:r>
              <a:rPr lang="tr-TR" sz="1600" dirty="0"/>
              <a:t> ----</a:t>
            </a:r>
            <a:r>
              <a:rPr lang="en-US" sz="1600" dirty="0"/>
              <a:t>REG or FLT</a:t>
            </a:r>
            <a:endParaRPr lang="tr-TR" sz="1600" dirty="0"/>
          </a:p>
          <a:p>
            <a:endParaRPr lang="tr-TR" sz="1600" dirty="0"/>
          </a:p>
          <a:p>
            <a:r>
              <a:rPr lang="en-US" sz="1600" dirty="0"/>
              <a:t> • For GCR communication using E-mail the GCR message should be in plain text placed directly in the E</a:t>
            </a:r>
            <a:r>
              <a:rPr lang="tr-TR" sz="1600" dirty="0"/>
              <a:t>-</a:t>
            </a:r>
            <a:r>
              <a:rPr lang="en-US" sz="1600" dirty="0"/>
              <a:t>mail body. No attachments or special characters should be used.</a:t>
            </a:r>
            <a:endParaRPr lang="tr-TR" sz="1600" dirty="0"/>
          </a:p>
          <a:p>
            <a:endParaRPr lang="tr-TR" sz="1600" dirty="0"/>
          </a:p>
          <a:p>
            <a:r>
              <a:rPr lang="en-US" sz="1600" dirty="0"/>
              <a:t> • in </a:t>
            </a:r>
            <a:r>
              <a:rPr lang="en-US" sz="1600" b="1" dirty="0">
                <a:solidFill>
                  <a:schemeClr val="accent6"/>
                </a:solidFill>
              </a:rPr>
              <a:t>UTC</a:t>
            </a:r>
            <a:endParaRPr lang="tr-TR" sz="1600" b="1" dirty="0">
              <a:solidFill>
                <a:schemeClr val="accent6"/>
              </a:solidFill>
            </a:endParaRPr>
          </a:p>
          <a:p>
            <a:endParaRPr lang="tr-TR" sz="1600" dirty="0"/>
          </a:p>
          <a:p>
            <a:r>
              <a:rPr lang="en-US" sz="1600" dirty="0"/>
              <a:t> • </a:t>
            </a:r>
            <a:r>
              <a:rPr lang="en-US" sz="1600" u="sng" dirty="0">
                <a:solidFill>
                  <a:schemeClr val="accent6"/>
                </a:solidFill>
              </a:rPr>
              <a:t>in single day format only</a:t>
            </a:r>
          </a:p>
          <a:p>
            <a:endParaRPr lang="tr-TR" sz="1600" dirty="0"/>
          </a:p>
          <a:p>
            <a:r>
              <a:rPr lang="en-US" sz="1600" dirty="0"/>
              <a:t>• </a:t>
            </a:r>
            <a:r>
              <a:rPr lang="en-US" sz="1400" dirty="0"/>
              <a:t>does not contain a frequency rate (day of week) indicator</a:t>
            </a:r>
            <a:r>
              <a:rPr lang="tr-TR" sz="1400" dirty="0"/>
              <a:t>.</a:t>
            </a:r>
            <a:endParaRPr lang="tr-TR" sz="1600" dirty="0"/>
          </a:p>
          <a:p>
            <a:endParaRPr lang="tr-TR" sz="1600" dirty="0"/>
          </a:p>
          <a:p>
            <a:endParaRPr lang="tr-TR" sz="1600" dirty="0"/>
          </a:p>
        </p:txBody>
      </p:sp>
      <p:pic>
        <p:nvPicPr>
          <p:cNvPr id="2050" name="Picture 2" descr="An Insider's Guide To SSIM Data | Data, Technology &amp; Product | OAG">
            <a:extLst>
              <a:ext uri="{FF2B5EF4-FFF2-40B4-BE49-F238E27FC236}">
                <a16:creationId xmlns:a16="http://schemas.microsoft.com/office/drawing/2014/main" id="{D191DFB8-9350-4662-A401-74CDEE799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4892675"/>
            <a:ext cx="2857500" cy="1600200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RM Assist - Apps on Google Play">
            <a:extLst>
              <a:ext uri="{FF2B5EF4-FFF2-40B4-BE49-F238E27FC236}">
                <a16:creationId xmlns:a16="http://schemas.microsoft.com/office/drawing/2014/main" id="{72FC95E6-6DC9-447C-A4C5-6E5B75B7C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53" y="4892675"/>
            <a:ext cx="1819707" cy="1638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974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One column manual according to PSB standards">
            <a:extLst>
              <a:ext uri="{FF2B5EF4-FFF2-40B4-BE49-F238E27FC236}">
                <a16:creationId xmlns:a16="http://schemas.microsoft.com/office/drawing/2014/main" id="{D22473EE-38A3-49D4-9133-195DCE0D0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727" y="0"/>
            <a:ext cx="6188364" cy="7065818"/>
          </a:xfrm>
          <a:prstGeom prst="rect">
            <a:avLst/>
          </a:prstGeom>
          <a:noFill/>
          <a:effectLst>
            <a:outerShdw blurRad="850900" dist="50800" dir="5400000" algn="ctr" rotWithShape="0">
              <a:srgbClr val="000000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ED85EC9D-5DC8-4789-B53E-DFCE087DD2B3}"/>
              </a:ext>
            </a:extLst>
          </p:cNvPr>
          <p:cNvSpPr txBox="1"/>
          <p:nvPr/>
        </p:nvSpPr>
        <p:spPr>
          <a:xfrm>
            <a:off x="395282" y="1261279"/>
            <a:ext cx="8349672" cy="3970318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softEdge rad="1270000"/>
          </a:effectLst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Following flights are exempted from slot coordination procedure:</a:t>
            </a:r>
            <a:endParaRPr lang="tr-TR" sz="1800" b="1" dirty="0">
              <a:solidFill>
                <a:schemeClr val="tx2"/>
              </a:solidFill>
            </a:endParaRPr>
          </a:p>
          <a:p>
            <a:r>
              <a:rPr lang="en-US" sz="1800" dirty="0"/>
              <a:t>  Government flights (service type E)</a:t>
            </a:r>
            <a:endParaRPr lang="tr-TR" sz="1800" dirty="0"/>
          </a:p>
          <a:p>
            <a:r>
              <a:rPr lang="en-US" sz="1800" dirty="0"/>
              <a:t>  Ambulance flights (service type I)</a:t>
            </a:r>
            <a:endParaRPr lang="tr-TR" sz="1800" dirty="0"/>
          </a:p>
          <a:p>
            <a:r>
              <a:rPr lang="en-US" sz="1800" dirty="0"/>
              <a:t>  State flights (service type I) </a:t>
            </a:r>
            <a:endParaRPr lang="tr-TR" sz="1800" dirty="0"/>
          </a:p>
          <a:p>
            <a:r>
              <a:rPr lang="tr-TR" sz="1800" dirty="0"/>
              <a:t> </a:t>
            </a:r>
            <a:r>
              <a:rPr lang="en-US" sz="1800" dirty="0"/>
              <a:t> Military flights (service type W)</a:t>
            </a:r>
            <a:endParaRPr lang="tr-TR" sz="1800" dirty="0"/>
          </a:p>
          <a:p>
            <a:r>
              <a:rPr lang="en-US" sz="1800" dirty="0"/>
              <a:t>  Search and Rescue flights </a:t>
            </a:r>
            <a:endParaRPr lang="tr-TR" sz="1800" dirty="0"/>
          </a:p>
          <a:p>
            <a:r>
              <a:rPr lang="tr-TR" sz="1800" dirty="0"/>
              <a:t> </a:t>
            </a:r>
            <a:r>
              <a:rPr lang="en-US" sz="1800" dirty="0"/>
              <a:t> Flights for Humanitarian reasons</a:t>
            </a:r>
            <a:endParaRPr lang="tr-TR" sz="1800" dirty="0"/>
          </a:p>
          <a:p>
            <a:endParaRPr lang="tr-TR" sz="1800" dirty="0"/>
          </a:p>
          <a:p>
            <a:r>
              <a:rPr lang="en-US" sz="1800" b="1" dirty="0">
                <a:solidFill>
                  <a:schemeClr val="tx2"/>
                </a:solidFill>
              </a:rPr>
              <a:t>The following Service Types will be used for requests concerning General/Business aviation. </a:t>
            </a:r>
            <a:endParaRPr lang="tr-TR" sz="1800" b="1" dirty="0">
              <a:solidFill>
                <a:schemeClr val="tx2"/>
              </a:solidFill>
            </a:endParaRPr>
          </a:p>
          <a:p>
            <a:r>
              <a:rPr lang="en-US" sz="1800" dirty="0"/>
              <a:t> Private/General Aviation </a:t>
            </a:r>
            <a:r>
              <a:rPr lang="tr-TR" sz="1800" dirty="0"/>
              <a:t>(</a:t>
            </a:r>
            <a:r>
              <a:rPr lang="en-US" sz="1800" b="1" dirty="0">
                <a:solidFill>
                  <a:srgbClr val="FF0000"/>
                </a:solidFill>
              </a:rPr>
              <a:t>D</a:t>
            </a:r>
            <a:r>
              <a:rPr lang="en-US" sz="1800" dirty="0"/>
              <a:t>) </a:t>
            </a:r>
            <a:endParaRPr lang="tr-TR" sz="1800" dirty="0"/>
          </a:p>
          <a:p>
            <a:r>
              <a:rPr lang="en-US" sz="1800" dirty="0"/>
              <a:t> Business/Corporate Aviation / Air Taxi (</a:t>
            </a:r>
            <a:r>
              <a:rPr lang="en-US" sz="1800" b="1" dirty="0">
                <a:solidFill>
                  <a:srgbClr val="FF0000"/>
                </a:solidFill>
              </a:rPr>
              <a:t>N</a:t>
            </a:r>
            <a:r>
              <a:rPr lang="en-US" sz="1800" dirty="0"/>
              <a:t>) </a:t>
            </a:r>
            <a:endParaRPr lang="tr-TR" sz="1800" dirty="0"/>
          </a:p>
          <a:p>
            <a:r>
              <a:rPr lang="en-US" sz="1800" dirty="0"/>
              <a:t> Positioning /ferry (</a:t>
            </a:r>
            <a:r>
              <a:rPr lang="en-US" sz="1800" b="1" dirty="0">
                <a:solidFill>
                  <a:srgbClr val="FF0000"/>
                </a:solidFill>
              </a:rPr>
              <a:t>P</a:t>
            </a:r>
            <a:r>
              <a:rPr lang="en-US" sz="1800" dirty="0"/>
              <a:t>) </a:t>
            </a:r>
            <a:endParaRPr lang="tr-TR" sz="1800" dirty="0"/>
          </a:p>
          <a:p>
            <a:r>
              <a:rPr lang="en-US" sz="1800" dirty="0"/>
              <a:t> Technical stop (</a:t>
            </a:r>
            <a:r>
              <a:rPr lang="en-US" sz="1800" b="1" dirty="0">
                <a:solidFill>
                  <a:srgbClr val="FF0000"/>
                </a:solidFill>
              </a:rPr>
              <a:t>X</a:t>
            </a:r>
            <a:r>
              <a:rPr lang="en-US" sz="1800" dirty="0"/>
              <a:t>)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841112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>
                <a:highlight>
                  <a:srgbClr val="C0C0C0"/>
                </a:highlight>
              </a:rPr>
              <a:t>Requesting</a:t>
            </a:r>
            <a:r>
              <a:rPr lang="tr-TR" dirty="0">
                <a:highlight>
                  <a:srgbClr val="C0C0C0"/>
                </a:highlight>
              </a:rPr>
              <a:t> a GA/BA </a:t>
            </a:r>
            <a:r>
              <a:rPr lang="tr-TR" dirty="0" err="1">
                <a:highlight>
                  <a:srgbClr val="C0C0C0"/>
                </a:highlight>
              </a:rPr>
              <a:t>slot</a:t>
            </a:r>
            <a:endParaRPr lang="tr-TR" dirty="0">
              <a:solidFill>
                <a:schemeClr val="tx1"/>
              </a:solidFill>
              <a:highlight>
                <a:srgbClr val="C0C0C0"/>
              </a:highligh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229DC12-C17A-4014-B616-EC1B60093286}"/>
              </a:ext>
            </a:extLst>
          </p:cNvPr>
          <p:cNvSpPr txBox="1"/>
          <p:nvPr/>
        </p:nvSpPr>
        <p:spPr>
          <a:xfrm>
            <a:off x="1450109" y="1274617"/>
            <a:ext cx="704734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GCR message must be composed of 3 parts:</a:t>
            </a:r>
            <a:endParaRPr lang="tr-TR" dirty="0"/>
          </a:p>
          <a:p>
            <a:endParaRPr lang="en-US" dirty="0"/>
          </a:p>
          <a:p>
            <a:r>
              <a:rPr lang="en-US" dirty="0"/>
              <a:t>1. HEADER</a:t>
            </a:r>
          </a:p>
          <a:p>
            <a:r>
              <a:rPr lang="en-US" dirty="0"/>
              <a:t>2. DATA LINE(S)</a:t>
            </a:r>
          </a:p>
          <a:p>
            <a:r>
              <a:rPr lang="en-US" dirty="0"/>
              <a:t>3. FOOTER</a:t>
            </a:r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5B7BF595-6F75-47FE-A441-980DE443A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109" y="2974109"/>
            <a:ext cx="6410036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99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1. HEADER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endParaRPr lang="tr-TR" dirty="0">
              <a:solidFill>
                <a:schemeClr val="tx1"/>
              </a:solidFill>
              <a:highlight>
                <a:srgbClr val="C0C0C0"/>
              </a:highligh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3DFB788-9234-4776-8276-989915DB7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771" y="1634836"/>
            <a:ext cx="5902367" cy="324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39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reconceived ideas on aviation and climate">
            <a:extLst>
              <a:ext uri="{FF2B5EF4-FFF2-40B4-BE49-F238E27FC236}">
                <a16:creationId xmlns:a16="http://schemas.microsoft.com/office/drawing/2014/main" id="{33B1C5D3-1F4E-439C-83A1-EFD0BC3BF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118" y="-413472"/>
            <a:ext cx="4852495" cy="399718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06132" y="1398449"/>
            <a:ext cx="6821716" cy="995329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2. DATA LINE(S)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NVHLEE 31JUL 018CRJ2 YPDN1920 D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endParaRPr lang="tr-TR" dirty="0">
              <a:solidFill>
                <a:schemeClr val="tx1"/>
              </a:solidFill>
              <a:highlight>
                <a:srgbClr val="C0C0C0"/>
              </a:highligh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78BBE1B-1923-4CB7-88E0-1C2D653A7B7A}"/>
              </a:ext>
            </a:extLst>
          </p:cNvPr>
          <p:cNvSpPr txBox="1"/>
          <p:nvPr/>
        </p:nvSpPr>
        <p:spPr>
          <a:xfrm>
            <a:off x="806132" y="3212782"/>
            <a:ext cx="767284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3. FOOTER</a:t>
            </a:r>
            <a:endParaRPr lang="tr-TR" b="1" dirty="0"/>
          </a:p>
          <a:p>
            <a:endParaRPr lang="tr-TR" dirty="0"/>
          </a:p>
          <a:p>
            <a:r>
              <a:rPr lang="en-US" dirty="0"/>
              <a:t>Any non-standard format text must be put in the footer preceded by a “SI” or “GI”. </a:t>
            </a:r>
            <a:endParaRPr lang="tr-TR" dirty="0"/>
          </a:p>
          <a:p>
            <a:r>
              <a:rPr lang="en-US" dirty="0"/>
              <a:t>SI - stands for special information at end of message.</a:t>
            </a:r>
            <a:endParaRPr lang="tr-TR" dirty="0"/>
          </a:p>
          <a:p>
            <a:r>
              <a:rPr lang="en-US" dirty="0"/>
              <a:t>GI - stands for general information at end of message.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1570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endParaRPr lang="tr-TR" dirty="0">
              <a:solidFill>
                <a:schemeClr val="tx1"/>
              </a:solidFill>
              <a:highlight>
                <a:srgbClr val="C0C0C0"/>
              </a:highligh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C72CC33B-3F28-49DE-B616-0A7860794597}"/>
              </a:ext>
            </a:extLst>
          </p:cNvPr>
          <p:cNvSpPr txBox="1"/>
          <p:nvPr/>
        </p:nvSpPr>
        <p:spPr>
          <a:xfrm>
            <a:off x="1547091" y="842166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GCR message uses the following action codes:</a:t>
            </a:r>
            <a:endParaRPr lang="tr-TR" dirty="0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CCB622A2-ACB0-40FF-9642-BB41380DA567}"/>
              </a:ext>
            </a:extLst>
          </p:cNvPr>
          <p:cNvSpPr txBox="1"/>
          <p:nvPr/>
        </p:nvSpPr>
        <p:spPr>
          <a:xfrm>
            <a:off x="1699491" y="1727200"/>
            <a:ext cx="515850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/>
              <a:t>Operator</a:t>
            </a:r>
            <a:r>
              <a:rPr lang="en-US" dirty="0"/>
              <a:t> </a:t>
            </a:r>
            <a:endParaRPr lang="tr-TR" dirty="0"/>
          </a:p>
          <a:p>
            <a:r>
              <a:rPr lang="en-US" b="1" dirty="0">
                <a:solidFill>
                  <a:schemeClr val="accent6"/>
                </a:solidFill>
              </a:rPr>
              <a:t>C</a:t>
            </a:r>
            <a:r>
              <a:rPr lang="en-US" dirty="0"/>
              <a:t> - Schedule to be changed</a:t>
            </a:r>
            <a:endParaRPr lang="tr-TR" dirty="0"/>
          </a:p>
          <a:p>
            <a:r>
              <a:rPr lang="en-US" b="1" dirty="0">
                <a:solidFill>
                  <a:schemeClr val="accent6"/>
                </a:solidFill>
              </a:rPr>
              <a:t>D</a:t>
            </a:r>
            <a:r>
              <a:rPr lang="en-US" dirty="0"/>
              <a:t> - Delete schedule</a:t>
            </a:r>
            <a:endParaRPr lang="tr-TR" dirty="0"/>
          </a:p>
          <a:p>
            <a:r>
              <a:rPr lang="en-US" b="1" dirty="0">
                <a:solidFill>
                  <a:schemeClr val="accent6"/>
                </a:solidFill>
              </a:rPr>
              <a:t>N</a:t>
            </a:r>
            <a:r>
              <a:rPr lang="en-US" dirty="0"/>
              <a:t> - New schedule</a:t>
            </a:r>
            <a:endParaRPr lang="tr-TR" dirty="0"/>
          </a:p>
          <a:p>
            <a:r>
              <a:rPr lang="en-US" b="1" dirty="0">
                <a:solidFill>
                  <a:schemeClr val="accent6"/>
                </a:solidFill>
              </a:rPr>
              <a:t>R</a:t>
            </a:r>
            <a:r>
              <a:rPr lang="en-US" dirty="0"/>
              <a:t> - Revised schedule </a:t>
            </a:r>
            <a:endParaRPr lang="tr-TR" dirty="0"/>
          </a:p>
          <a:p>
            <a:endParaRPr lang="tr-TR" dirty="0"/>
          </a:p>
          <a:p>
            <a:r>
              <a:rPr lang="tr-TR" b="1" i="1" dirty="0" err="1"/>
              <a:t>Coordinator</a:t>
            </a:r>
            <a:endParaRPr lang="tr-TR" b="1" i="1" dirty="0"/>
          </a:p>
          <a:p>
            <a:r>
              <a:rPr lang="en-US" b="1" dirty="0">
                <a:solidFill>
                  <a:srgbClr val="FF0000"/>
                </a:solidFill>
              </a:rPr>
              <a:t>H</a:t>
            </a:r>
            <a:r>
              <a:rPr lang="en-US" dirty="0"/>
              <a:t> – Holding</a:t>
            </a:r>
            <a:endParaRPr lang="tr-TR" dirty="0"/>
          </a:p>
          <a:p>
            <a:r>
              <a:rPr lang="en-US" b="1" dirty="0">
                <a:solidFill>
                  <a:srgbClr val="FF0000"/>
                </a:solidFill>
              </a:rPr>
              <a:t>K</a:t>
            </a:r>
            <a:r>
              <a:rPr lang="en-US" dirty="0"/>
              <a:t> – Confirmation</a:t>
            </a:r>
            <a:endParaRPr lang="tr-TR" dirty="0"/>
          </a:p>
          <a:p>
            <a:r>
              <a:rPr lang="en-US" b="1" dirty="0">
                <a:solidFill>
                  <a:srgbClr val="FF0000"/>
                </a:solidFill>
              </a:rPr>
              <a:t>U</a:t>
            </a:r>
            <a:r>
              <a:rPr lang="en-US" dirty="0"/>
              <a:t> - Refusal</a:t>
            </a:r>
            <a:endParaRPr lang="tr-TR" dirty="0"/>
          </a:p>
          <a:p>
            <a:r>
              <a:rPr lang="en-US" b="1" dirty="0">
                <a:solidFill>
                  <a:srgbClr val="FF0000"/>
                </a:solidFill>
              </a:rPr>
              <a:t>W</a:t>
            </a:r>
            <a:r>
              <a:rPr lang="en-US" dirty="0"/>
              <a:t> - Unable to reconcile flight information </a:t>
            </a:r>
            <a:endParaRPr lang="tr-TR" dirty="0"/>
          </a:p>
          <a:p>
            <a:r>
              <a:rPr lang="en-US" b="1" dirty="0">
                <a:solidFill>
                  <a:srgbClr val="FF0000"/>
                </a:solidFill>
              </a:rPr>
              <a:t>X</a:t>
            </a:r>
            <a:r>
              <a:rPr lang="en-US" dirty="0"/>
              <a:t> - Cancellation</a:t>
            </a:r>
            <a:endParaRPr lang="tr-TR" dirty="0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7DD7D3E3-054D-4F3A-9CA6-C615411314C5}"/>
              </a:ext>
            </a:extLst>
          </p:cNvPr>
          <p:cNvSpPr txBox="1"/>
          <p:nvPr/>
        </p:nvSpPr>
        <p:spPr>
          <a:xfrm>
            <a:off x="127427" y="5512852"/>
            <a:ext cx="88853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Note: </a:t>
            </a:r>
            <a:r>
              <a:rPr lang="en-US" dirty="0"/>
              <a:t>Unlike SCR, there is no action code “O” (Offer) in GCR. The nearest available slot will be confirmed by </a:t>
            </a:r>
            <a:r>
              <a:rPr lang="tr-TR" dirty="0" err="1"/>
              <a:t>coordinator</a:t>
            </a:r>
            <a:r>
              <a:rPr lang="en-US" dirty="0"/>
              <a:t> using the action code “K”.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AFE3F12-D574-4B28-BD1A-9295326EB2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268118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77974"/>
      </p:ext>
    </p:extLst>
  </p:cSld>
  <p:clrMapOvr>
    <a:masterClrMapping/>
  </p:clrMapOvr>
</p:sld>
</file>

<file path=ppt/theme/theme1.xml><?xml version="1.0" encoding="utf-8"?>
<a:theme xmlns:a="http://schemas.openxmlformats.org/drawingml/2006/main" name="Kar Payı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XMLData TextToDisplay="%DOCUMENTGUID%">{00000000-0000-0000-0000-000000000000}</XMLData>
</file>

<file path=customXml/item2.xml><?xml version="1.0" encoding="utf-8"?>
<XMLData TextToDisplay="%CLASSIFICATIONDATETIME%">07:54 14/05/2024</XMLData>
</file>

<file path=customXml/item3.xml><?xml version="1.0" encoding="utf-8"?>
<XMLData TextToDisplay="RightsWATCHMark">3|DHMI-DHMI-TASNIF DISI|{00000000-0000-0000-0000-000000000000}</XMLDat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9961BB09173C4E4A8847A694F4B1BD61" ma:contentTypeVersion="1" ma:contentTypeDescription="Yeni belge oluşturun." ma:contentTypeScope="" ma:versionID="8d7e8e9095310887252c8530a56913c8">
  <xsd:schema xmlns:xsd="http://www.w3.org/2001/XMLSchema" xmlns:xs="http://www.w3.org/2001/XMLSchema" xmlns:p="http://schemas.microsoft.com/office/2006/metadata/properties" xmlns:ns2="a613dbf3-c6c5-4b03-aa78-ddcbd9048539" targetNamespace="http://schemas.microsoft.com/office/2006/metadata/properties" ma:root="true" ma:fieldsID="4ba920313b9c2d4700c43ba62d113612" ns2:_="">
    <xsd:import namespace="a613dbf3-c6c5-4b03-aa78-ddcbd9048539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3dbf3-c6c5-4b03-aa78-ddcbd904853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ylaşılanl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613dbf3-c6c5-4b03-aa78-ddcbd9048539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540094A-CF01-4670-B59B-46180C96E21F}">
  <ds:schemaRefs/>
</ds:datastoreItem>
</file>

<file path=customXml/itemProps2.xml><?xml version="1.0" encoding="utf-8"?>
<ds:datastoreItem xmlns:ds="http://schemas.openxmlformats.org/officeDocument/2006/customXml" ds:itemID="{EABD8633-C5C2-404F-8DDD-699EAD14382E}">
  <ds:schemaRefs/>
</ds:datastoreItem>
</file>

<file path=customXml/itemProps3.xml><?xml version="1.0" encoding="utf-8"?>
<ds:datastoreItem xmlns:ds="http://schemas.openxmlformats.org/officeDocument/2006/customXml" ds:itemID="{BDDC1341-BB75-416F-B699-08C6DB4BFD0C}">
  <ds:schemaRefs/>
</ds:datastoreItem>
</file>

<file path=customXml/itemProps4.xml><?xml version="1.0" encoding="utf-8"?>
<ds:datastoreItem xmlns:ds="http://schemas.openxmlformats.org/officeDocument/2006/customXml" ds:itemID="{BF0748A5-1237-47BA-B679-FDF251386AF9}"/>
</file>

<file path=customXml/itemProps5.xml><?xml version="1.0" encoding="utf-8"?>
<ds:datastoreItem xmlns:ds="http://schemas.openxmlformats.org/officeDocument/2006/customXml" ds:itemID="{776DB860-6AFF-4861-B21C-B2E822131DFB}"/>
</file>

<file path=customXml/itemProps6.xml><?xml version="1.0" encoding="utf-8"?>
<ds:datastoreItem xmlns:ds="http://schemas.openxmlformats.org/officeDocument/2006/customXml" ds:itemID="{BCEE30C3-0A67-4391-A500-B24E58906C7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13673</TotalTime>
  <Words>1160</Words>
  <Application>Microsoft Office PowerPoint</Application>
  <PresentationFormat>Ekran Gösterisi (4:3)</PresentationFormat>
  <Paragraphs>217</Paragraphs>
  <Slides>20</Slides>
  <Notes>20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9" baseType="lpstr">
      <vt:lpstr>Arial</vt:lpstr>
      <vt:lpstr>Calibri</vt:lpstr>
      <vt:lpstr>Cambria</vt:lpstr>
      <vt:lpstr>Constantia</vt:lpstr>
      <vt:lpstr>Courier New</vt:lpstr>
      <vt:lpstr>Palatino Linotype</vt:lpstr>
      <vt:lpstr>Wingdings</vt:lpstr>
      <vt:lpstr>Wingdings 2</vt:lpstr>
      <vt:lpstr>Kar Payı</vt:lpstr>
      <vt:lpstr>Ulaştırma ve Altyapı Bakanlığı DHMİ Genel Müdürlüğü</vt:lpstr>
      <vt:lpstr>              GCR   (GENERAL AVIATION SLOT CLEARANCE REQUEST)</vt:lpstr>
      <vt:lpstr>PowerPoint Sunusu</vt:lpstr>
      <vt:lpstr>GCR Message Principles</vt:lpstr>
      <vt:lpstr>PowerPoint Sunusu</vt:lpstr>
      <vt:lpstr>Requesting a GA/BA slot</vt:lpstr>
      <vt:lpstr>1. HEADER </vt:lpstr>
      <vt:lpstr>2. DATA LINE(S)  NVHLEE 31JUL 018CRJ2 YPDN1920 D </vt:lpstr>
      <vt:lpstr> </vt:lpstr>
      <vt:lpstr> </vt:lpstr>
      <vt:lpstr> </vt:lpstr>
      <vt:lpstr> </vt:lpstr>
      <vt:lpstr> </vt:lpstr>
      <vt:lpstr> </vt:lpstr>
      <vt:lpstr> </vt:lpstr>
      <vt:lpstr> </vt:lpstr>
      <vt:lpstr>                            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Alper CAMCIOĞLU;Kemal Zafer TOPUZ</dc:creator>
  <cp:lastModifiedBy>Deniz EKİM</cp:lastModifiedBy>
  <cp:revision>842</cp:revision>
  <cp:lastPrinted>2024-05-16T10:28:13Z</cp:lastPrinted>
  <dcterms:created xsi:type="dcterms:W3CDTF">2016-11-02T14:28:09Z</dcterms:created>
  <dcterms:modified xsi:type="dcterms:W3CDTF">2024-05-16T10:28:31Z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ightsWATCHMark">
    <vt:lpwstr>3|DHMI-DHMI-TASNIF DISI|{00000000-0000-0000-0000-000000000000}</vt:lpwstr>
  </property>
  <property fmtid="{D5CDD505-2E9C-101B-9397-08002B2CF9AE}" pid="3" name="ContentTypeId">
    <vt:lpwstr>0x0101009961BB09173C4E4A8847A694F4B1BD61</vt:lpwstr>
  </property>
  <property fmtid="{D5CDD505-2E9C-101B-9397-08002B2CF9AE}" pid="4" name="Order">
    <vt:r8>92700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  <property fmtid="{D5CDD505-2E9C-101B-9397-08002B2CF9AE}" pid="10" name="ComplianceAssetId">
    <vt:lpwstr/>
  </property>
</Properties>
</file>